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5"/>
    <p:sldMasterId id="2147483787" r:id="rId6"/>
    <p:sldMasterId id="2147483756" r:id="rId7"/>
  </p:sldMasterIdLst>
  <p:notesMasterIdLst>
    <p:notesMasterId r:id="rId30"/>
  </p:notesMasterIdLst>
  <p:handoutMasterIdLst>
    <p:handoutMasterId r:id="rId31"/>
  </p:handoutMasterIdLst>
  <p:sldIdLst>
    <p:sldId id="303" r:id="rId8"/>
    <p:sldId id="266" r:id="rId9"/>
    <p:sldId id="286" r:id="rId10"/>
    <p:sldId id="308" r:id="rId11"/>
    <p:sldId id="309" r:id="rId12"/>
    <p:sldId id="301" r:id="rId13"/>
    <p:sldId id="311" r:id="rId14"/>
    <p:sldId id="312" r:id="rId15"/>
    <p:sldId id="326" r:id="rId16"/>
    <p:sldId id="322" r:id="rId17"/>
    <p:sldId id="325" r:id="rId18"/>
    <p:sldId id="313" r:id="rId19"/>
    <p:sldId id="315" r:id="rId20"/>
    <p:sldId id="314" r:id="rId21"/>
    <p:sldId id="317" r:id="rId22"/>
    <p:sldId id="318" r:id="rId23"/>
    <p:sldId id="320" r:id="rId24"/>
    <p:sldId id="321" r:id="rId25"/>
    <p:sldId id="319" r:id="rId26"/>
    <p:sldId id="324" r:id="rId27"/>
    <p:sldId id="327" r:id="rId28"/>
    <p:sldId id="294" r:id="rId29"/>
  </p:sldIdLst>
  <p:sldSz cx="9144000" cy="6858000" type="screen4x3"/>
  <p:notesSz cx="6742113" cy="9872663"/>
  <p:defaultTex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4">
          <p15:clr>
            <a:srgbClr val="A4A3A4"/>
          </p15:clr>
        </p15:guide>
        <p15:guide id="2" orient="horz" pos="4137">
          <p15:clr>
            <a:srgbClr val="A4A3A4"/>
          </p15:clr>
        </p15:guide>
        <p15:guide id="3" orient="horz" pos="1438">
          <p15:clr>
            <a:srgbClr val="A4A3A4"/>
          </p15:clr>
        </p15:guide>
        <p15:guide id="4" orient="horz" pos="2158">
          <p15:clr>
            <a:srgbClr val="A4A3A4"/>
          </p15:clr>
        </p15:guide>
        <p15:guide id="5" orient="horz" pos="726">
          <p15:clr>
            <a:srgbClr val="A4A3A4"/>
          </p15:clr>
        </p15:guide>
        <p15:guide id="6" orient="horz" pos="908">
          <p15:clr>
            <a:srgbClr val="A4A3A4"/>
          </p15:clr>
        </p15:guide>
        <p15:guide id="7" orient="horz" pos="159">
          <p15:clr>
            <a:srgbClr val="A4A3A4"/>
          </p15:clr>
        </p15:guide>
        <p15:guide id="8" orient="horz" pos="2892">
          <p15:clr>
            <a:srgbClr val="A4A3A4"/>
          </p15:clr>
        </p15:guide>
        <p15:guide id="9" pos="5587">
          <p15:clr>
            <a:srgbClr val="A4A3A4"/>
          </p15:clr>
        </p15:guide>
        <p15:guide id="10" pos="5039">
          <p15:clr>
            <a:srgbClr val="A4A3A4"/>
          </p15:clr>
        </p15:guide>
        <p15:guide id="11" pos="726">
          <p15:clr>
            <a:srgbClr val="A4A3A4"/>
          </p15:clr>
        </p15:guide>
        <p15:guide id="12" pos="1440">
          <p15:clr>
            <a:srgbClr val="A4A3A4"/>
          </p15:clr>
        </p15:guide>
        <p15:guide id="13" pos="2167">
          <p15:clr>
            <a:srgbClr val="A4A3A4"/>
          </p15:clr>
        </p15:guide>
        <p15:guide id="14" pos="2879">
          <p15:clr>
            <a:srgbClr val="A4A3A4"/>
          </p15:clr>
        </p15:guide>
        <p15:guide id="15" pos="3594">
          <p15:clr>
            <a:srgbClr val="A4A3A4"/>
          </p15:clr>
        </p15:guide>
        <p15:guide id="16" pos="4319">
          <p15:clr>
            <a:srgbClr val="A4A3A4"/>
          </p15:clr>
        </p15:guide>
        <p15:guide id="17" pos="183">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8272"/>
    <a:srgbClr val="7FBA00"/>
    <a:srgbClr val="BAD80A"/>
    <a:srgbClr val="6DC2E9"/>
    <a:srgbClr val="0072C6"/>
    <a:srgbClr val="002050"/>
    <a:srgbClr val="68217A"/>
    <a:srgbClr val="DD5900"/>
    <a:srgbClr val="EB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5453" autoAdjust="0"/>
  </p:normalViewPr>
  <p:slideViewPr>
    <p:cSldViewPr snapToGrid="0">
      <p:cViewPr varScale="1">
        <p:scale>
          <a:sx n="44" d="100"/>
          <a:sy n="44" d="100"/>
        </p:scale>
        <p:origin x="1190" y="29"/>
      </p:cViewPr>
      <p:guideLst>
        <p:guide orient="horz" pos="3594"/>
        <p:guide orient="horz" pos="4137"/>
        <p:guide orient="horz" pos="1438"/>
        <p:guide orient="horz" pos="2158"/>
        <p:guide orient="horz" pos="726"/>
        <p:guide orient="horz" pos="908"/>
        <p:guide orient="horz" pos="159"/>
        <p:guide orient="horz" pos="2892"/>
        <p:guide pos="5587"/>
        <p:guide pos="5039"/>
        <p:guide pos="726"/>
        <p:guide pos="1440"/>
        <p:guide pos="2167"/>
        <p:guide pos="2879"/>
        <p:guide pos="3594"/>
        <p:guide pos="4319"/>
        <p:guide pos="18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1" d="100"/>
          <a:sy n="91" d="100"/>
        </p:scale>
        <p:origin x="-3696" y="-120"/>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3" cy="493633"/>
          </a:xfrm>
          <a:prstGeom prst="rect">
            <a:avLst/>
          </a:prstGeom>
        </p:spPr>
        <p:txBody>
          <a:bodyPr vert="horz" lIns="94256" tIns="47128" rIns="94256" bIns="47128" rtlCol="0"/>
          <a:lstStyle>
            <a:lvl1pPr algn="l">
              <a:defRPr sz="1200"/>
            </a:lvl1pPr>
          </a:lstStyle>
          <a:p>
            <a:r>
              <a:rPr lang="en-US" dirty="0" err="1" smtClean="0">
                <a:latin typeface="Segoe UI Light"/>
              </a:rPr>
              <a:t>TechReady</a:t>
            </a:r>
            <a:r>
              <a:rPr lang="en-US" dirty="0" smtClean="0">
                <a:latin typeface="Segoe UI Light"/>
              </a:rPr>
              <a:t> 14</a:t>
            </a:r>
            <a:endParaRPr lang="en-US" dirty="0">
              <a:latin typeface="Segoe UI Light"/>
            </a:endParaRPr>
          </a:p>
        </p:txBody>
      </p:sp>
      <p:sp>
        <p:nvSpPr>
          <p:cNvPr id="3" name="Date Placeholder 2"/>
          <p:cNvSpPr>
            <a:spLocks noGrp="1"/>
          </p:cNvSpPr>
          <p:nvPr>
            <p:ph type="dt" sz="quarter" idx="1"/>
          </p:nvPr>
        </p:nvSpPr>
        <p:spPr>
          <a:xfrm>
            <a:off x="3818971" y="0"/>
            <a:ext cx="2921583" cy="493633"/>
          </a:xfrm>
          <a:prstGeom prst="rect">
            <a:avLst/>
          </a:prstGeom>
        </p:spPr>
        <p:txBody>
          <a:bodyPr vert="horz" lIns="94256" tIns="47128" rIns="94256" bIns="47128" rtlCol="0"/>
          <a:lstStyle>
            <a:lvl1pPr algn="r">
              <a:defRPr sz="1200"/>
            </a:lvl1pPr>
          </a:lstStyle>
          <a:p>
            <a:fld id="{1C3F5198-D814-4F07-A84F-942E63C84983}" type="datetimeFigureOut">
              <a:rPr lang="en-US" smtClean="0">
                <a:latin typeface="Segoe UI Light"/>
              </a:rPr>
              <a:pPr/>
              <a:t>3/7/2013</a:t>
            </a:fld>
            <a:endParaRPr lang="en-US" dirty="0">
              <a:latin typeface="Segoe UI Light"/>
            </a:endParaRPr>
          </a:p>
        </p:txBody>
      </p:sp>
      <p:sp>
        <p:nvSpPr>
          <p:cNvPr id="4" name="Footer Placeholder 3"/>
          <p:cNvSpPr>
            <a:spLocks noGrp="1"/>
          </p:cNvSpPr>
          <p:nvPr>
            <p:ph type="ftr" sz="quarter" idx="2"/>
          </p:nvPr>
        </p:nvSpPr>
        <p:spPr>
          <a:xfrm>
            <a:off x="0" y="9377316"/>
            <a:ext cx="6142814" cy="493633"/>
          </a:xfrm>
          <a:prstGeom prst="rect">
            <a:avLst/>
          </a:prstGeom>
        </p:spPr>
        <p:txBody>
          <a:bodyPr vert="horz" lIns="94256" tIns="47128" rIns="94256" bIns="47128" rtlCol="0" anchor="b"/>
          <a:lstStyle>
            <a:lvl1pPr algn="l">
              <a:defRPr sz="1200"/>
            </a:lvl1pPr>
          </a:lstStyle>
          <a:p>
            <a:r>
              <a:rPr lang="en-US" sz="500" dirty="0">
                <a:solidFill>
                  <a:srgbClr val="000000"/>
                </a:solidFill>
                <a:latin typeface="Segoe UI Light"/>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Ligh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Light"/>
              </a:rPr>
            </a:br>
            <a:r>
              <a:rPr lang="en-US" sz="500" dirty="0">
                <a:solidFill>
                  <a:srgbClr val="000000"/>
                </a:solidFill>
                <a:latin typeface="Segoe UI Light"/>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42813" y="9377316"/>
            <a:ext cx="597739" cy="493633"/>
          </a:xfrm>
          <a:prstGeom prst="rect">
            <a:avLst/>
          </a:prstGeom>
        </p:spPr>
        <p:txBody>
          <a:bodyPr vert="horz" lIns="94256" tIns="47128" rIns="94256" bIns="47128" rtlCol="0" anchor="b"/>
          <a:lstStyle>
            <a:lvl1pPr algn="r">
              <a:defRPr sz="1200"/>
            </a:lvl1pPr>
          </a:lstStyle>
          <a:p>
            <a:fld id="{8980CB99-47E3-46F4-AAEB-3919FBEFC014}" type="slidenum">
              <a:rPr lang="en-US" smtClean="0">
                <a:latin typeface="Segoe UI Light"/>
              </a:rPr>
              <a:pPr/>
              <a:t>‹#›</a:t>
            </a:fld>
            <a:endParaRPr lang="en-US" dirty="0">
              <a:latin typeface="Segoe UI Light"/>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3" cy="493633"/>
          </a:xfrm>
          <a:prstGeom prst="rect">
            <a:avLst/>
          </a:prstGeom>
        </p:spPr>
        <p:txBody>
          <a:bodyPr vert="horz" lIns="94256" tIns="47128" rIns="94256" bIns="47128" rtlCol="0"/>
          <a:lstStyle>
            <a:lvl1pPr algn="l">
              <a:defRPr sz="1200">
                <a:latin typeface="Segoe UI" pitchFamily="34" charset="0"/>
              </a:defRPr>
            </a:lvl1pPr>
          </a:lstStyle>
          <a:p>
            <a:r>
              <a:rPr lang="en-US" dirty="0" err="1" smtClean="0">
                <a:latin typeface="Segoe UI Light"/>
              </a:rPr>
              <a:t>TechReady</a:t>
            </a:r>
            <a:r>
              <a:rPr lang="en-US" dirty="0" smtClean="0">
                <a:latin typeface="Segoe UI Light"/>
              </a:rPr>
              <a:t> 14</a:t>
            </a:r>
            <a:endParaRPr lang="en-US" dirty="0">
              <a:latin typeface="Segoe UI Light"/>
            </a:endParaRPr>
          </a:p>
        </p:txBody>
      </p:sp>
      <p:sp>
        <p:nvSpPr>
          <p:cNvPr id="3" name="Date Placeholder 2"/>
          <p:cNvSpPr>
            <a:spLocks noGrp="1"/>
          </p:cNvSpPr>
          <p:nvPr>
            <p:ph type="dt" idx="1"/>
          </p:nvPr>
        </p:nvSpPr>
        <p:spPr>
          <a:xfrm>
            <a:off x="3818971" y="0"/>
            <a:ext cx="2921583" cy="493633"/>
          </a:xfrm>
          <a:prstGeom prst="rect">
            <a:avLst/>
          </a:prstGeom>
        </p:spPr>
        <p:txBody>
          <a:bodyPr vert="horz" lIns="94256" tIns="47128" rIns="94256" bIns="47128" rtlCol="0"/>
          <a:lstStyle>
            <a:lvl1pPr algn="r">
              <a:defRPr sz="1200">
                <a:latin typeface="Segoe UI Light"/>
              </a:defRPr>
            </a:lvl1pPr>
          </a:lstStyle>
          <a:p>
            <a:fld id="{7C3FBCD4-166E-446F-AF18-7D4A0CF9AEF6}" type="datetimeFigureOut">
              <a:rPr lang="en-US" smtClean="0"/>
              <a:pPr/>
              <a:t>3/7/2013</a:t>
            </a:fld>
            <a:endParaRPr lang="en-US" dirty="0"/>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4256" tIns="47128" rIns="94256" bIns="47128" rtlCol="0" anchor="ctr"/>
          <a:lstStyle/>
          <a:p>
            <a:endParaRPr lang="en-US" dirty="0"/>
          </a:p>
        </p:txBody>
      </p:sp>
      <p:sp>
        <p:nvSpPr>
          <p:cNvPr id="5" name="Notes Placeholder 4"/>
          <p:cNvSpPr>
            <a:spLocks noGrp="1"/>
          </p:cNvSpPr>
          <p:nvPr>
            <p:ph type="body" sz="quarter" idx="3"/>
          </p:nvPr>
        </p:nvSpPr>
        <p:spPr>
          <a:xfrm>
            <a:off x="674212" y="4689516"/>
            <a:ext cx="5393690" cy="4442698"/>
          </a:xfrm>
          <a:prstGeom prst="rect">
            <a:avLst/>
          </a:prstGeom>
        </p:spPr>
        <p:txBody>
          <a:bodyPr vert="horz" lIns="94256" tIns="47128" rIns="94256" bIns="471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7316"/>
            <a:ext cx="6067902" cy="493633"/>
          </a:xfrm>
          <a:prstGeom prst="rect">
            <a:avLst/>
          </a:prstGeom>
        </p:spPr>
        <p:txBody>
          <a:bodyPr vert="horz" lIns="94256" tIns="47128" rIns="94256" bIns="47128" rtlCol="0" anchor="b"/>
          <a:lstStyle>
            <a:lvl1pPr algn="l">
              <a:defRPr sz="500">
                <a:latin typeface="Segoe" pitchFamily="34" charset="0"/>
              </a:defRPr>
            </a:lvl1pPr>
          </a:lstStyle>
          <a:p>
            <a:r>
              <a:rPr lang="en-US" dirty="0" smtClean="0">
                <a:solidFill>
                  <a:srgbClr val="000000"/>
                </a:solidFill>
                <a:latin typeface="Segoe UI Light"/>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a:rPr>
            </a:br>
            <a:r>
              <a:rPr lang="en-US" dirty="0" smtClean="0">
                <a:solidFill>
                  <a:srgbClr val="000000"/>
                </a:solidFill>
                <a:latin typeface="Segoe UI Light"/>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067901" y="9377316"/>
            <a:ext cx="672651" cy="493633"/>
          </a:xfrm>
          <a:prstGeom prst="rect">
            <a:avLst/>
          </a:prstGeom>
        </p:spPr>
        <p:txBody>
          <a:bodyPr vert="horz" lIns="94256" tIns="47128" rIns="94256" bIns="47128" rtlCol="0" anchor="b"/>
          <a:lstStyle>
            <a:lvl1pPr algn="r">
              <a:defRPr sz="1200">
                <a:latin typeface="Segoe UI Light"/>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686047" rtl="0" eaLnBrk="1" latinLnBrk="0" hangingPunct="1">
      <a:lnSpc>
        <a:spcPct val="90000"/>
      </a:lnSpc>
      <a:spcAft>
        <a:spcPts val="250"/>
      </a:spcAft>
      <a:defRPr sz="700" kern="1200">
        <a:solidFill>
          <a:schemeClr val="tx1"/>
        </a:solidFill>
        <a:latin typeface="Segoe UI Light"/>
        <a:ea typeface="+mn-ea"/>
        <a:cs typeface="+mn-cs"/>
      </a:defRPr>
    </a:lvl1pPr>
    <a:lvl2pPr marL="159800" indent="-79403" algn="l" defTabSz="686047" rtl="0" eaLnBrk="1" latinLnBrk="0" hangingPunct="1">
      <a:lnSpc>
        <a:spcPct val="90000"/>
      </a:lnSpc>
      <a:spcAft>
        <a:spcPts val="250"/>
      </a:spcAft>
      <a:buFont typeface="Arial" pitchFamily="34" charset="0"/>
      <a:buChar char="•"/>
      <a:defRPr sz="700" kern="1200">
        <a:solidFill>
          <a:schemeClr val="tx1"/>
        </a:solidFill>
        <a:latin typeface="Segoe UI Light"/>
        <a:ea typeface="+mn-ea"/>
        <a:cs typeface="+mn-cs"/>
      </a:defRPr>
    </a:lvl2pPr>
    <a:lvl3pPr marL="246151" indent="-86352" algn="l" defTabSz="686047" rtl="0" eaLnBrk="1" latinLnBrk="0" hangingPunct="1">
      <a:lnSpc>
        <a:spcPct val="90000"/>
      </a:lnSpc>
      <a:spcAft>
        <a:spcPts val="250"/>
      </a:spcAft>
      <a:buFont typeface="Arial" pitchFamily="34" charset="0"/>
      <a:buChar char="•"/>
      <a:defRPr sz="700" kern="1200">
        <a:solidFill>
          <a:schemeClr val="tx1"/>
        </a:solidFill>
        <a:latin typeface="Segoe UI Light"/>
        <a:ea typeface="+mn-ea"/>
        <a:cs typeface="+mn-cs"/>
      </a:defRPr>
    </a:lvl3pPr>
    <a:lvl4pPr marL="362279" indent="-110173" algn="l" defTabSz="686047" rtl="0" eaLnBrk="1" latinLnBrk="0" hangingPunct="1">
      <a:lnSpc>
        <a:spcPct val="90000"/>
      </a:lnSpc>
      <a:spcAft>
        <a:spcPts val="250"/>
      </a:spcAft>
      <a:buFont typeface="Arial" pitchFamily="34" charset="0"/>
      <a:buChar char="•"/>
      <a:defRPr sz="700" kern="1200">
        <a:solidFill>
          <a:schemeClr val="tx1"/>
        </a:solidFill>
        <a:latin typeface="Segoe UI Light"/>
        <a:ea typeface="+mn-ea"/>
        <a:cs typeface="+mn-cs"/>
      </a:defRPr>
    </a:lvl4pPr>
    <a:lvl5pPr marL="461534" indent="-86352" algn="l" defTabSz="686047" rtl="0" eaLnBrk="1" latinLnBrk="0" hangingPunct="1">
      <a:lnSpc>
        <a:spcPct val="90000"/>
      </a:lnSpc>
      <a:spcAft>
        <a:spcPts val="250"/>
      </a:spcAft>
      <a:buFont typeface="Arial" pitchFamily="34" charset="0"/>
      <a:buChar char="•"/>
      <a:defRPr sz="700" kern="1200">
        <a:solidFill>
          <a:schemeClr val="tx1"/>
        </a:solidFill>
        <a:latin typeface="Segoe UI Light"/>
        <a:ea typeface="+mn-ea"/>
        <a:cs typeface="+mn-cs"/>
      </a:defRPr>
    </a:lvl5pPr>
    <a:lvl6pPr marL="1715118" algn="l" defTabSz="686047" rtl="0" eaLnBrk="1" latinLnBrk="0" hangingPunct="1">
      <a:defRPr sz="900" kern="1200">
        <a:solidFill>
          <a:schemeClr val="tx1"/>
        </a:solidFill>
        <a:latin typeface="+mn-lt"/>
        <a:ea typeface="+mn-ea"/>
        <a:cs typeface="+mn-cs"/>
      </a:defRPr>
    </a:lvl6pPr>
    <a:lvl7pPr marL="2058140" algn="l" defTabSz="686047" rtl="0" eaLnBrk="1" latinLnBrk="0" hangingPunct="1">
      <a:defRPr sz="900" kern="1200">
        <a:solidFill>
          <a:schemeClr val="tx1"/>
        </a:solidFill>
        <a:latin typeface="+mn-lt"/>
        <a:ea typeface="+mn-ea"/>
        <a:cs typeface="+mn-cs"/>
      </a:defRPr>
    </a:lvl7pPr>
    <a:lvl8pPr marL="2401164" algn="l" defTabSz="686047" rtl="0" eaLnBrk="1" latinLnBrk="0" hangingPunct="1">
      <a:defRPr sz="900" kern="1200">
        <a:solidFill>
          <a:schemeClr val="tx1"/>
        </a:solidFill>
        <a:latin typeface="+mn-lt"/>
        <a:ea typeface="+mn-ea"/>
        <a:cs typeface="+mn-cs"/>
      </a:defRPr>
    </a:lvl8pPr>
    <a:lvl9pPr marL="2744188" algn="l" defTabSz="68604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8011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83231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05142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78596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2726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51943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06036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98885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60940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49560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1869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123297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782688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884340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70731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60742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80466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15020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11495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6047" rtl="0" eaLnBrk="1" fontAlgn="auto" latinLnBrk="0" hangingPunct="1">
              <a:lnSpc>
                <a:spcPct val="90000"/>
              </a:lnSpc>
              <a:spcBef>
                <a:spcPts val="0"/>
              </a:spcBef>
              <a:spcAft>
                <a:spcPts val="250"/>
              </a:spcAft>
              <a:buClrTx/>
              <a:buSzTx/>
              <a:buFontTx/>
              <a:buNone/>
              <a:tabLst/>
              <a:defRPr/>
            </a:pPr>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3406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8926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80495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08156" y="312650"/>
            <a:ext cx="8363938" cy="507831"/>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7" name="Text Placeholder 4"/>
          <p:cNvSpPr>
            <a:spLocks noGrp="1"/>
          </p:cNvSpPr>
          <p:nvPr>
            <p:ph type="body" sz="quarter" idx="10" hasCustomPrompt="1"/>
          </p:nvPr>
        </p:nvSpPr>
        <p:spPr>
          <a:xfrm>
            <a:off x="308155" y="1451222"/>
            <a:ext cx="8534219" cy="868315"/>
          </a:xfrm>
        </p:spPr>
        <p:txBody>
          <a:bodyPr/>
          <a:lstStyle>
            <a:lvl1pPr marL="0" indent="0">
              <a:spcBef>
                <a:spcPts val="0"/>
              </a:spcBef>
              <a:spcAft>
                <a:spcPts val="675"/>
              </a:spcAft>
              <a:buNone/>
              <a:defRPr sz="3200" spc="-100" baseline="0">
                <a:latin typeface="Segoe UI Light"/>
                <a:cs typeface="Segoe UI Light"/>
              </a:defRPr>
            </a:lvl1pPr>
            <a:lvl2pPr marL="0" indent="0">
              <a:spcBef>
                <a:spcPts val="0"/>
              </a:spcBef>
              <a:spcAft>
                <a:spcPts val="300"/>
              </a:spcAft>
              <a:buNone/>
              <a:defRPr sz="2400" spc="-50" baseline="0">
                <a:latin typeface="Segoe UI Light"/>
                <a:cs typeface="Segoe UI Ligh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 32pt</a:t>
            </a:r>
          </a:p>
          <a:p>
            <a:pPr lvl="1"/>
            <a:r>
              <a:rPr lang="en-US" dirty="0" smtClean="0"/>
              <a:t>Second level 24pt</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lor Layout 4">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98450" y="326672"/>
            <a:ext cx="8363938" cy="507831"/>
          </a:xfrm>
          <a:prstGeom prst="rect">
            <a:avLst/>
          </a:prstGeom>
        </p:spPr>
        <p:txBody>
          <a:bodyPr vert="horz" wrap="square" lIns="0" tIns="0" rIns="0" bIns="0" rtlCol="0" anchor="t">
            <a:sp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Color Layout 4">
    <p:spTree>
      <p:nvGrpSpPr>
        <p:cNvPr id="1" name=""/>
        <p:cNvGrpSpPr/>
        <p:nvPr/>
      </p:nvGrpSpPr>
      <p:grpSpPr>
        <a:xfrm>
          <a:off x="0" y="0"/>
          <a:ext cx="0" cy="0"/>
          <a:chOff x="0" y="0"/>
          <a:chExt cx="0" cy="0"/>
        </a:xfrm>
      </p:grpSpPr>
      <p:sp>
        <p:nvSpPr>
          <p:cNvPr id="4" name="TextBox 3"/>
          <p:cNvSpPr txBox="1"/>
          <p:nvPr userDrawn="1"/>
        </p:nvSpPr>
        <p:spPr>
          <a:xfrm>
            <a:off x="290513" y="5638635"/>
            <a:ext cx="8578850" cy="436017"/>
          </a:xfrm>
          <a:prstGeom prst="rect">
            <a:avLst/>
          </a:prstGeom>
          <a:noFill/>
        </p:spPr>
        <p:txBody>
          <a:bodyPr wrap="square" lIns="0" rIns="0" rtlCol="0">
            <a:spAutoFit/>
          </a:bodyPr>
          <a:lstStyle/>
          <a:p>
            <a:pPr>
              <a:lnSpc>
                <a:spcPts val="900"/>
              </a:lnSpc>
            </a:pPr>
            <a:r>
              <a:rPr lang="en-US" sz="650" dirty="0" smtClean="0">
                <a:solidFill>
                  <a:schemeClr val="bg1"/>
                </a:solidFill>
                <a:latin typeface="Segoe UI Light"/>
                <a:cs typeface="Segoe UI Light"/>
              </a:rPr>
              <a:t>©</a:t>
            </a:r>
            <a:r>
              <a:rPr lang="en-US" sz="650" baseline="0" dirty="0" smtClean="0">
                <a:solidFill>
                  <a:schemeClr val="bg1"/>
                </a:solidFill>
                <a:latin typeface="Segoe UI Light"/>
                <a:cs typeface="Segoe UI Light"/>
              </a:rPr>
              <a:t> </a:t>
            </a:r>
            <a:r>
              <a:rPr lang="en-US" sz="650" dirty="0" smtClean="0">
                <a:solidFill>
                  <a:schemeClr val="bg1"/>
                </a:solidFill>
                <a:latin typeface="Segoe UI Light"/>
                <a:cs typeface="Segoe UI Light"/>
              </a:rPr>
              <a:t>2012 Microsoft Corporation. All rights reserved. Microsoft,</a:t>
            </a:r>
            <a:r>
              <a:rPr lang="en-US" sz="650" baseline="0" dirty="0" smtClean="0">
                <a:solidFill>
                  <a:schemeClr val="bg1"/>
                </a:solidFill>
                <a:latin typeface="Segoe UI Light"/>
                <a:cs typeface="Segoe UI Light"/>
              </a:rPr>
              <a: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presentations.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650" dirty="0" smtClean="0">
              <a:solidFill>
                <a:schemeClr val="bg1"/>
              </a:solidFill>
              <a:latin typeface="Segoe UI Light"/>
              <a:cs typeface="Segoe UI Light"/>
            </a:endParaRPr>
          </a:p>
        </p:txBody>
      </p:sp>
      <p:sp>
        <p:nvSpPr>
          <p:cNvPr id="10" name="Text Placeholder 5"/>
          <p:cNvSpPr>
            <a:spLocks noGrp="1"/>
          </p:cNvSpPr>
          <p:nvPr>
            <p:ph type="body" sz="quarter" idx="10"/>
          </p:nvPr>
        </p:nvSpPr>
        <p:spPr>
          <a:xfrm>
            <a:off x="290513" y="2282825"/>
            <a:ext cx="8423524" cy="564257"/>
          </a:xfrm>
        </p:spPr>
        <p:txBody>
          <a:bodyPr anchor="b"/>
          <a:lstStyle>
            <a:lvl1pPr marL="0" indent="0">
              <a:lnSpc>
                <a:spcPct val="80000"/>
              </a:lnSpc>
              <a:buNone/>
              <a:defRPr sz="4400" i="0" spc="-75" baseline="0">
                <a:solidFill>
                  <a:schemeClr val="bg1"/>
                </a:solidFill>
                <a:latin typeface="Segoe UI Light"/>
                <a:cs typeface="Segoe UI Light"/>
              </a:defRPr>
            </a:lvl1pPr>
          </a:lstStyle>
          <a:p>
            <a:pPr lvl="0"/>
            <a:endParaRPr lang="en-US" dirty="0" smtClean="0"/>
          </a:p>
        </p:txBody>
      </p:sp>
      <p:sp>
        <p:nvSpPr>
          <p:cNvPr id="11" name="Text Placeholder 8"/>
          <p:cNvSpPr>
            <a:spLocks noGrp="1"/>
          </p:cNvSpPr>
          <p:nvPr>
            <p:ph type="body" sz="quarter" idx="11" hasCustomPrompt="1"/>
          </p:nvPr>
        </p:nvSpPr>
        <p:spPr>
          <a:xfrm>
            <a:off x="290513" y="2946026"/>
            <a:ext cx="5636696" cy="451406"/>
          </a:xfrm>
        </p:spPr>
        <p:txBody>
          <a:bodyPr/>
          <a:lstStyle>
            <a:lvl1pPr marL="0" indent="0">
              <a:buNone/>
              <a:defRPr spc="-75" baseline="0">
                <a:solidFill>
                  <a:schemeClr val="bg1"/>
                </a:solidFill>
                <a:latin typeface="Segoe UI Light"/>
                <a:cs typeface="Segoe UI Light"/>
              </a:defRPr>
            </a:lvl1pPr>
          </a:lstStyle>
          <a:p>
            <a:pPr lvl="0"/>
            <a:r>
              <a:rPr lang="en-US" dirty="0" smtClean="0"/>
              <a:t>Subhead</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713" y="239770"/>
            <a:ext cx="1940974" cy="646991"/>
          </a:xfrm>
          <a:prstGeom prst="rect">
            <a:avLst/>
          </a:prstGeom>
        </p:spPr>
      </p:pic>
    </p:spTree>
    <p:extLst>
      <p:ext uri="{BB962C8B-B14F-4D97-AF65-F5344CB8AC3E}">
        <p14:creationId xmlns:p14="http://schemas.microsoft.com/office/powerpoint/2010/main" val="399234244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Line Title and  Non-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156" y="186920"/>
            <a:ext cx="8363938" cy="782778"/>
          </a:xfrm>
        </p:spPr>
        <p:txBody>
          <a:bodyPr/>
          <a:lstStyle>
            <a:lvl1pPr>
              <a:defRPr sz="2800"/>
            </a:lvl1pPr>
          </a:lstStyle>
          <a:p>
            <a:r>
              <a:rPr lang="en-US" dirty="0" smtClean="0"/>
              <a:t>Title Line One</a:t>
            </a:r>
            <a:br>
              <a:rPr lang="en-US" dirty="0" smtClean="0"/>
            </a:br>
            <a:r>
              <a:rPr lang="en-US" dirty="0" smtClean="0"/>
              <a:t>Title Line Two</a:t>
            </a:r>
            <a:endParaRPr lang="en-US" dirty="0"/>
          </a:p>
        </p:txBody>
      </p:sp>
      <p:sp>
        <p:nvSpPr>
          <p:cNvPr id="5" name="Text Placeholder 4"/>
          <p:cNvSpPr>
            <a:spLocks noGrp="1"/>
          </p:cNvSpPr>
          <p:nvPr>
            <p:ph type="body" sz="quarter" idx="10" hasCustomPrompt="1"/>
          </p:nvPr>
        </p:nvSpPr>
        <p:spPr>
          <a:xfrm>
            <a:off x="308155" y="1451222"/>
            <a:ext cx="8534219" cy="868315"/>
          </a:xfrm>
        </p:spPr>
        <p:txBody>
          <a:bodyPr/>
          <a:lstStyle>
            <a:lvl1pPr marL="0" indent="0">
              <a:spcBef>
                <a:spcPts val="0"/>
              </a:spcBef>
              <a:spcAft>
                <a:spcPts val="675"/>
              </a:spcAft>
              <a:buNone/>
              <a:defRPr sz="3200" spc="-100" baseline="0">
                <a:latin typeface="Segoe UI Light"/>
                <a:cs typeface="Segoe UI Light"/>
              </a:defRPr>
            </a:lvl1pPr>
            <a:lvl2pPr marL="0" indent="0">
              <a:spcBef>
                <a:spcPts val="0"/>
              </a:spcBef>
              <a:spcAft>
                <a:spcPts val="300"/>
              </a:spcAft>
              <a:buNone/>
              <a:defRPr sz="2400" spc="-50" baseline="0">
                <a:latin typeface="Segoe UI Light"/>
                <a:cs typeface="Segoe UI Ligh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 32pt</a:t>
            </a:r>
          </a:p>
          <a:p>
            <a:pPr lvl="1"/>
            <a:r>
              <a:rPr lang="en-US" dirty="0" smtClean="0"/>
              <a:t>Second level 24pt</a:t>
            </a:r>
          </a:p>
        </p:txBody>
      </p:sp>
    </p:spTree>
    <p:extLst>
      <p:ext uri="{BB962C8B-B14F-4D97-AF65-F5344CB8AC3E}">
        <p14:creationId xmlns:p14="http://schemas.microsoft.com/office/powerpoint/2010/main" val="4035661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Color 1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54" y="-33304"/>
            <a:ext cx="9204042" cy="6932996"/>
          </a:xfrm>
          <a:prstGeom prst="rect">
            <a:avLst/>
          </a:prstGeom>
        </p:spPr>
      </p:pic>
      <p:sp>
        <p:nvSpPr>
          <p:cNvPr id="13" name="Rectangle 12"/>
          <p:cNvSpPr/>
          <p:nvPr userDrawn="1"/>
        </p:nvSpPr>
        <p:spPr bwMode="auto">
          <a:xfrm>
            <a:off x="2259509" y="4575603"/>
            <a:ext cx="6951726" cy="2324089"/>
          </a:xfrm>
          <a:prstGeom prst="rect">
            <a:avLst/>
          </a:prstGeom>
          <a:solidFill>
            <a:srgbClr val="68217A">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Light"/>
              <a:ea typeface="Segoe UI Light"/>
              <a:cs typeface="Segoe UI Light"/>
            </a:endParaRPr>
          </a:p>
        </p:txBody>
      </p:sp>
      <p:sp>
        <p:nvSpPr>
          <p:cNvPr id="14" name="Rectangle 13"/>
          <p:cNvSpPr/>
          <p:nvPr userDrawn="1"/>
        </p:nvSpPr>
        <p:spPr bwMode="auto">
          <a:xfrm>
            <a:off x="-24454" y="4573824"/>
            <a:ext cx="2294092" cy="232586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solidFill>
                <a:srgbClr val="83B800"/>
              </a:solidFill>
              <a:latin typeface="Segoe UI Light"/>
              <a:ea typeface="Segoe UI Light"/>
              <a:cs typeface="Segoe UI Light"/>
            </a:endParaRPr>
          </a:p>
        </p:txBody>
      </p:sp>
      <p:sp>
        <p:nvSpPr>
          <p:cNvPr id="11" name="Text Placeholder 5"/>
          <p:cNvSpPr>
            <a:spLocks noGrp="1"/>
          </p:cNvSpPr>
          <p:nvPr>
            <p:ph type="body" sz="quarter" idx="10"/>
          </p:nvPr>
        </p:nvSpPr>
        <p:spPr>
          <a:xfrm>
            <a:off x="2587408" y="4828458"/>
            <a:ext cx="6281955" cy="564257"/>
          </a:xfrm>
        </p:spPr>
        <p:txBody>
          <a:bodyPr anchor="b"/>
          <a:lstStyle>
            <a:lvl1pPr marL="0" indent="0">
              <a:lnSpc>
                <a:spcPct val="80000"/>
              </a:lnSpc>
              <a:buNone/>
              <a:defRPr sz="4400" i="0" spc="-75" baseline="0">
                <a:solidFill>
                  <a:srgbClr val="FFFFFF"/>
                </a:solidFill>
                <a:latin typeface="Segoe UI Light"/>
                <a:cs typeface="Segoe UI Light"/>
              </a:defRPr>
            </a:lvl1pPr>
          </a:lstStyle>
          <a:p>
            <a:pPr lvl="0"/>
            <a:endParaRPr lang="en-US" dirty="0" smtClean="0"/>
          </a:p>
        </p:txBody>
      </p:sp>
      <p:sp>
        <p:nvSpPr>
          <p:cNvPr id="12" name="Text Placeholder 8"/>
          <p:cNvSpPr>
            <a:spLocks noGrp="1"/>
          </p:cNvSpPr>
          <p:nvPr>
            <p:ph type="body" sz="quarter" idx="11" hasCustomPrompt="1"/>
          </p:nvPr>
        </p:nvSpPr>
        <p:spPr>
          <a:xfrm>
            <a:off x="2587409" y="5388897"/>
            <a:ext cx="4172936" cy="451406"/>
          </a:xfrm>
        </p:spPr>
        <p:txBody>
          <a:bodyPr/>
          <a:lstStyle>
            <a:lvl1pPr marL="0" indent="0">
              <a:buNone/>
              <a:defRPr spc="-75" baseline="0">
                <a:solidFill>
                  <a:srgbClr val="FFFFFF"/>
                </a:solidFill>
                <a:latin typeface="Segoe UI Light"/>
                <a:cs typeface="Segoe UI Light"/>
              </a:defRPr>
            </a:lvl1pPr>
          </a:lstStyle>
          <a:p>
            <a:pPr lvl="0"/>
            <a:r>
              <a:rPr lang="en-US" dirty="0" smtClean="0"/>
              <a:t>Speaker Title | Date</a:t>
            </a:r>
            <a:endParaRPr lang="en-US" dirty="0"/>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273" y="4723531"/>
            <a:ext cx="17986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46372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Color 1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329"/>
            <a:ext cx="9155545" cy="6898329"/>
          </a:xfrm>
          <a:prstGeom prst="rect">
            <a:avLst/>
          </a:prstGeom>
        </p:spPr>
      </p:pic>
      <p:sp>
        <p:nvSpPr>
          <p:cNvPr id="22" name="Rectangle 21"/>
          <p:cNvSpPr/>
          <p:nvPr userDrawn="1"/>
        </p:nvSpPr>
        <p:spPr bwMode="auto">
          <a:xfrm>
            <a:off x="0" y="4575603"/>
            <a:ext cx="6865473" cy="2324089"/>
          </a:xfrm>
          <a:prstGeom prst="rect">
            <a:avLst/>
          </a:prstGeom>
          <a:solidFill>
            <a:schemeClr val="accent3">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Light"/>
              <a:ea typeface="Segoe UI Light"/>
              <a:cs typeface="Segoe UI Light"/>
            </a:endParaRPr>
          </a:p>
        </p:txBody>
      </p:sp>
      <p:sp>
        <p:nvSpPr>
          <p:cNvPr id="23" name="Text Placeholder 5"/>
          <p:cNvSpPr>
            <a:spLocks noGrp="1"/>
          </p:cNvSpPr>
          <p:nvPr>
            <p:ph type="body" sz="quarter" idx="10"/>
          </p:nvPr>
        </p:nvSpPr>
        <p:spPr>
          <a:xfrm>
            <a:off x="297337" y="4828458"/>
            <a:ext cx="6281955" cy="564257"/>
          </a:xfrm>
        </p:spPr>
        <p:txBody>
          <a:bodyPr anchor="b"/>
          <a:lstStyle>
            <a:lvl1pPr marL="0" indent="0">
              <a:lnSpc>
                <a:spcPct val="80000"/>
              </a:lnSpc>
              <a:buNone/>
              <a:defRPr sz="4400" i="0" spc="-75" baseline="0">
                <a:solidFill>
                  <a:schemeClr val="tx1"/>
                </a:solidFill>
                <a:latin typeface="Segoe UI Light"/>
                <a:cs typeface="Segoe UI Light"/>
              </a:defRPr>
            </a:lvl1pPr>
          </a:lstStyle>
          <a:p>
            <a:pPr lvl="0"/>
            <a:endParaRPr lang="en-US" dirty="0" smtClean="0"/>
          </a:p>
        </p:txBody>
      </p:sp>
      <p:sp>
        <p:nvSpPr>
          <p:cNvPr id="24" name="Text Placeholder 8"/>
          <p:cNvSpPr>
            <a:spLocks noGrp="1"/>
          </p:cNvSpPr>
          <p:nvPr>
            <p:ph type="body" sz="quarter" idx="11" hasCustomPrompt="1"/>
          </p:nvPr>
        </p:nvSpPr>
        <p:spPr>
          <a:xfrm>
            <a:off x="297338" y="5388897"/>
            <a:ext cx="4172936" cy="451406"/>
          </a:xfrm>
        </p:spPr>
        <p:txBody>
          <a:bodyPr/>
          <a:lstStyle>
            <a:lvl1pPr marL="0" indent="0">
              <a:buNone/>
              <a:defRPr spc="-75" baseline="0">
                <a:solidFill>
                  <a:schemeClr val="tx1"/>
                </a:solidFill>
                <a:latin typeface="Segoe UI Light"/>
                <a:cs typeface="Segoe UI Light"/>
              </a:defRPr>
            </a:lvl1pPr>
          </a:lstStyle>
          <a:p>
            <a:pPr lvl="0"/>
            <a:r>
              <a:rPr lang="en-US" dirty="0" smtClean="0"/>
              <a:t>Speaker Title | Date</a:t>
            </a:r>
            <a:endParaRPr lang="en-US" dirty="0"/>
          </a:p>
        </p:txBody>
      </p:sp>
      <p:sp>
        <p:nvSpPr>
          <p:cNvPr id="25" name="Rectangle 24"/>
          <p:cNvSpPr/>
          <p:nvPr userDrawn="1"/>
        </p:nvSpPr>
        <p:spPr bwMode="auto">
          <a:xfrm>
            <a:off x="6862348" y="4573824"/>
            <a:ext cx="2293197" cy="23258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solidFill>
                <a:srgbClr val="83B800"/>
              </a:solidFill>
              <a:latin typeface="Segoe UI Light"/>
              <a:ea typeface="Segoe UI Light"/>
              <a:cs typeface="Segoe UI Light"/>
            </a:endParaRPr>
          </a:p>
        </p:txBody>
      </p:sp>
      <p:sp>
        <p:nvSpPr>
          <p:cNvPr id="28" name="TextBox 27"/>
          <p:cNvSpPr txBox="1"/>
          <p:nvPr userDrawn="1"/>
        </p:nvSpPr>
        <p:spPr>
          <a:xfrm>
            <a:off x="7101485" y="3422790"/>
            <a:ext cx="1801883" cy="184666"/>
          </a:xfrm>
          <a:prstGeom prst="rect">
            <a:avLst/>
          </a:prstGeom>
          <a:noFill/>
        </p:spPr>
        <p:txBody>
          <a:bodyPr wrap="square" lIns="0" tIns="0" rIns="0" bIns="0" rtlCol="0">
            <a:spAutoFit/>
          </a:bodyPr>
          <a:lstStyle/>
          <a:p>
            <a:r>
              <a:rPr lang="en-US" sz="1200" b="0" baseline="0" dirty="0" smtClean="0">
                <a:solidFill>
                  <a:schemeClr val="tx2">
                    <a:lumMod val="10000"/>
                  </a:schemeClr>
                </a:solidFill>
                <a:latin typeface="Segoe UI Light"/>
                <a:cs typeface="Segoe UI Light"/>
              </a:rPr>
              <a:t>t </a:t>
            </a: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1485" y="4783669"/>
            <a:ext cx="17986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10601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Color 1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54" y="-47652"/>
            <a:ext cx="9168454" cy="6905653"/>
          </a:xfrm>
          <a:prstGeom prst="rect">
            <a:avLst/>
          </a:prstGeom>
        </p:spPr>
      </p:pic>
      <p:sp>
        <p:nvSpPr>
          <p:cNvPr id="13" name="Rectangle 12"/>
          <p:cNvSpPr/>
          <p:nvPr userDrawn="1"/>
        </p:nvSpPr>
        <p:spPr bwMode="auto">
          <a:xfrm>
            <a:off x="2259509" y="4575603"/>
            <a:ext cx="6951726" cy="2324089"/>
          </a:xfrm>
          <a:prstGeom prst="rect">
            <a:avLst/>
          </a:prstGeom>
          <a:solidFill>
            <a:schemeClr val="accent2">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Light"/>
              <a:ea typeface="Segoe UI Light"/>
              <a:cs typeface="Segoe UI Light"/>
            </a:endParaRPr>
          </a:p>
        </p:txBody>
      </p:sp>
      <p:sp>
        <p:nvSpPr>
          <p:cNvPr id="14" name="Rectangle 13"/>
          <p:cNvSpPr/>
          <p:nvPr userDrawn="1"/>
        </p:nvSpPr>
        <p:spPr bwMode="auto">
          <a:xfrm>
            <a:off x="-24454" y="4573824"/>
            <a:ext cx="2294092" cy="232586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solidFill>
                <a:srgbClr val="83B800"/>
              </a:solidFill>
              <a:latin typeface="Segoe UI Light"/>
              <a:ea typeface="Segoe UI Light"/>
              <a:cs typeface="Segoe UI Light"/>
            </a:endParaRPr>
          </a:p>
        </p:txBody>
      </p:sp>
      <p:sp>
        <p:nvSpPr>
          <p:cNvPr id="11" name="Text Placeholder 5"/>
          <p:cNvSpPr>
            <a:spLocks noGrp="1"/>
          </p:cNvSpPr>
          <p:nvPr>
            <p:ph type="body" sz="quarter" idx="10"/>
          </p:nvPr>
        </p:nvSpPr>
        <p:spPr>
          <a:xfrm>
            <a:off x="2587408" y="4828458"/>
            <a:ext cx="6281955" cy="564257"/>
          </a:xfrm>
        </p:spPr>
        <p:txBody>
          <a:bodyPr anchor="b"/>
          <a:lstStyle>
            <a:lvl1pPr marL="0" indent="0">
              <a:lnSpc>
                <a:spcPct val="80000"/>
              </a:lnSpc>
              <a:buNone/>
              <a:defRPr sz="4400" i="0" spc="-75" baseline="0">
                <a:solidFill>
                  <a:schemeClr val="tx1"/>
                </a:solidFill>
                <a:latin typeface="Segoe UI Light"/>
                <a:cs typeface="Segoe UI Light"/>
              </a:defRPr>
            </a:lvl1pPr>
          </a:lstStyle>
          <a:p>
            <a:pPr lvl="0"/>
            <a:endParaRPr lang="en-US" dirty="0" smtClean="0"/>
          </a:p>
        </p:txBody>
      </p:sp>
      <p:sp>
        <p:nvSpPr>
          <p:cNvPr id="12" name="Text Placeholder 8"/>
          <p:cNvSpPr>
            <a:spLocks noGrp="1"/>
          </p:cNvSpPr>
          <p:nvPr>
            <p:ph type="body" sz="quarter" idx="11" hasCustomPrompt="1"/>
          </p:nvPr>
        </p:nvSpPr>
        <p:spPr>
          <a:xfrm>
            <a:off x="2587409" y="5388897"/>
            <a:ext cx="4172936" cy="451406"/>
          </a:xfrm>
        </p:spPr>
        <p:txBody>
          <a:bodyPr/>
          <a:lstStyle>
            <a:lvl1pPr marL="0" indent="0">
              <a:buNone/>
              <a:defRPr spc="-75" baseline="0">
                <a:solidFill>
                  <a:schemeClr val="tx1"/>
                </a:solidFill>
                <a:latin typeface="Segoe UI Light"/>
                <a:cs typeface="Segoe UI Light"/>
              </a:defRPr>
            </a:lvl1pPr>
          </a:lstStyle>
          <a:p>
            <a:pPr lvl="0"/>
            <a:r>
              <a:rPr lang="en-US" dirty="0" smtClean="0"/>
              <a:t>Speaker Title | Date</a:t>
            </a:r>
            <a:endParaRPr lang="en-US" dirty="0"/>
          </a:p>
        </p:txBody>
      </p:sp>
      <p:sp>
        <p:nvSpPr>
          <p:cNvPr id="2" name="Oval 1"/>
          <p:cNvSpPr/>
          <p:nvPr userDrawn="1"/>
        </p:nvSpPr>
        <p:spPr bwMode="auto">
          <a:xfrm>
            <a:off x="106947" y="2927684"/>
            <a:ext cx="1804737" cy="1671053"/>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flip="none" rotWithShape="1">
                <a:gsLst>
                  <a:gs pos="0">
                    <a:srgbClr val="FFFFFF"/>
                  </a:gs>
                  <a:gs pos="100000">
                    <a:srgbClr val="FFFFFF"/>
                  </a:gs>
                </a:gsLst>
                <a:path path="circle">
                  <a:fillToRect l="50000" t="50000" r="50000" b="50000"/>
                </a:path>
                <a:tileRect/>
              </a:gradFill>
              <a:effectLst/>
              <a:latin typeface="Segoe UI" pitchFamily="34" charset="0"/>
              <a:ea typeface="Segoe UI" pitchFamily="34" charset="0"/>
              <a:cs typeface="Segoe UI" pitchFamily="34" charset="0"/>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419" y="4730021"/>
            <a:ext cx="17986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64366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Blank Color 1 Layout">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Light"/>
            </a:endParaRPr>
          </a:p>
        </p:txBody>
      </p:sp>
      <p:sp>
        <p:nvSpPr>
          <p:cNvPr id="19" name="TextBox 18"/>
          <p:cNvSpPr txBox="1"/>
          <p:nvPr userDrawn="1"/>
        </p:nvSpPr>
        <p:spPr>
          <a:xfrm>
            <a:off x="4718580" y="2856055"/>
            <a:ext cx="1821318" cy="615553"/>
          </a:xfrm>
          <a:prstGeom prst="rect">
            <a:avLst/>
          </a:prstGeom>
          <a:noFill/>
        </p:spPr>
        <p:txBody>
          <a:bodyPr wrap="square" lIns="0" tIns="0" rIns="0" bIns="0" rtlCol="0">
            <a:spAutoFit/>
          </a:bodyPr>
          <a:lstStyle/>
          <a:p>
            <a:r>
              <a:rPr lang="en-US" sz="2000" dirty="0" err="1" smtClean="0">
                <a:solidFill>
                  <a:schemeClr val="tx1"/>
                </a:solidFill>
                <a:latin typeface="Segoe UI" pitchFamily="34" charset="0"/>
                <a:ea typeface="Segoe UI" pitchFamily="34" charset="0"/>
                <a:cs typeface="Segoe UI" pitchFamily="34" charset="0"/>
              </a:rPr>
              <a:t>Régis</a:t>
            </a:r>
            <a:endParaRPr lang="en-US" sz="2000" dirty="0" smtClean="0">
              <a:solidFill>
                <a:schemeClr val="tx1"/>
              </a:solidFill>
              <a:latin typeface="Segoe UI" pitchFamily="34" charset="0"/>
              <a:ea typeface="Segoe UI" pitchFamily="34" charset="0"/>
              <a:cs typeface="Segoe UI" pitchFamily="34" charset="0"/>
            </a:endParaRPr>
          </a:p>
          <a:p>
            <a:r>
              <a:rPr lang="en-US" sz="2000" dirty="0" smtClean="0">
                <a:solidFill>
                  <a:schemeClr val="tx1"/>
                </a:solidFill>
                <a:latin typeface="Segoe UI" pitchFamily="34" charset="0"/>
                <a:ea typeface="Segoe UI" pitchFamily="34" charset="0"/>
                <a:cs typeface="Segoe UI" pitchFamily="34" charset="0"/>
              </a:rPr>
              <a:t>Laurent</a:t>
            </a:r>
          </a:p>
        </p:txBody>
      </p:sp>
      <p:sp>
        <p:nvSpPr>
          <p:cNvPr id="20" name="TextBox 19"/>
          <p:cNvSpPr txBox="1"/>
          <p:nvPr userDrawn="1"/>
        </p:nvSpPr>
        <p:spPr>
          <a:xfrm>
            <a:off x="4712148" y="3540143"/>
            <a:ext cx="1854711" cy="923330"/>
          </a:xfrm>
          <a:prstGeom prst="rect">
            <a:avLst/>
          </a:prstGeom>
          <a:noFill/>
        </p:spPr>
        <p:txBody>
          <a:bodyPr wrap="square" lIns="0" tIns="0" rIns="0" bIns="0" rtlCol="0">
            <a:spAutoFit/>
          </a:bodyPr>
          <a:lstStyle/>
          <a:p>
            <a:r>
              <a:rPr lang="en-US" sz="1200" b="0" dirty="0" smtClean="0">
                <a:solidFill>
                  <a:schemeClr val="tx1"/>
                </a:solidFill>
                <a:latin typeface="Segoe UI Light"/>
                <a:cs typeface="Segoe UI Light"/>
              </a:rPr>
              <a:t>Director of Operations,</a:t>
            </a:r>
            <a:r>
              <a:rPr lang="en-US" sz="1200" b="0" baseline="0" dirty="0" smtClean="0">
                <a:solidFill>
                  <a:schemeClr val="tx1"/>
                </a:solidFill>
                <a:latin typeface="Segoe UI Light"/>
                <a:cs typeface="Segoe UI Light"/>
              </a:rPr>
              <a:t> Global Knowledge</a:t>
            </a:r>
          </a:p>
          <a:p>
            <a:r>
              <a:rPr lang="en-US" sz="1200" b="0" baseline="0" dirty="0" smtClean="0">
                <a:solidFill>
                  <a:schemeClr val="tx1"/>
                </a:solidFill>
                <a:latin typeface="Segoe UI Light"/>
                <a:cs typeface="Segoe UI Light"/>
              </a:rPr>
              <a:t>Competencies include:</a:t>
            </a:r>
          </a:p>
          <a:p>
            <a:pPr marL="0" marR="0" indent="0" algn="l" defTabSz="686047"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Light"/>
                <a:ea typeface="+mn-ea"/>
                <a:cs typeface="Segoe UI Light"/>
              </a:rPr>
              <a:t>Gold Learning</a:t>
            </a:r>
            <a:endParaRPr lang="en-US" sz="1200" b="0" dirty="0" smtClean="0">
              <a:solidFill>
                <a:schemeClr val="tx1"/>
              </a:solidFill>
              <a:latin typeface="Segoe UI Light"/>
              <a:cs typeface="Segoe UI Light"/>
            </a:endParaRPr>
          </a:p>
          <a:p>
            <a:r>
              <a:rPr lang="en-US" sz="1200" b="0" baseline="0" dirty="0" smtClean="0">
                <a:solidFill>
                  <a:schemeClr val="tx1"/>
                </a:solidFill>
                <a:latin typeface="Segoe UI Light"/>
                <a:cs typeface="Segoe UI Light"/>
              </a:rPr>
              <a:t>Silver System Management </a:t>
            </a:r>
          </a:p>
        </p:txBody>
      </p:sp>
      <p:sp>
        <p:nvSpPr>
          <p:cNvPr id="13" name="Text Placeholder 5"/>
          <p:cNvSpPr>
            <a:spLocks noGrp="1"/>
          </p:cNvSpPr>
          <p:nvPr>
            <p:ph type="body" sz="quarter" idx="10"/>
          </p:nvPr>
        </p:nvSpPr>
        <p:spPr>
          <a:xfrm>
            <a:off x="290513" y="3411491"/>
            <a:ext cx="3950070" cy="564257"/>
          </a:xfrm>
        </p:spPr>
        <p:txBody>
          <a:bodyPr anchor="b"/>
          <a:lstStyle>
            <a:lvl1pPr marL="0" indent="0">
              <a:lnSpc>
                <a:spcPct val="80000"/>
              </a:lnSpc>
              <a:buNone/>
              <a:defRPr sz="4400" i="0" spc="-75" baseline="0">
                <a:solidFill>
                  <a:srgbClr val="FFFFFF"/>
                </a:solidFill>
                <a:latin typeface="Segoe UI Light"/>
                <a:cs typeface="Segoe UI Light"/>
              </a:defRPr>
            </a:lvl1pPr>
          </a:lstStyle>
          <a:p>
            <a:pPr lvl="0"/>
            <a:endParaRPr lang="en-US" dirty="0" smtClean="0"/>
          </a:p>
        </p:txBody>
      </p:sp>
      <p:sp>
        <p:nvSpPr>
          <p:cNvPr id="14" name="Text Placeholder 8"/>
          <p:cNvSpPr>
            <a:spLocks noGrp="1"/>
          </p:cNvSpPr>
          <p:nvPr>
            <p:ph type="body" sz="quarter" idx="11" hasCustomPrompt="1"/>
          </p:nvPr>
        </p:nvSpPr>
        <p:spPr>
          <a:xfrm>
            <a:off x="290513" y="3971928"/>
            <a:ext cx="3958537" cy="394980"/>
          </a:xfrm>
        </p:spPr>
        <p:txBody>
          <a:bodyPr/>
          <a:lstStyle>
            <a:lvl1pPr marL="0" indent="0">
              <a:buNone/>
              <a:defRPr sz="2800" spc="-75" baseline="0">
                <a:solidFill>
                  <a:srgbClr val="FFFFFF"/>
                </a:solidFill>
                <a:latin typeface="Segoe UI Light"/>
                <a:cs typeface="Segoe UI Light"/>
              </a:defRPr>
            </a:lvl1pPr>
          </a:lstStyle>
          <a:p>
            <a:pPr lvl="0"/>
            <a:r>
              <a:rPr lang="en-US" dirty="0" smtClean="0"/>
              <a:t>Speaker Title | Date</a:t>
            </a:r>
            <a:endParaRPr lang="en-US" dirty="0"/>
          </a:p>
        </p:txBody>
      </p:sp>
      <p:sp>
        <p:nvSpPr>
          <p:cNvPr id="18" name="Rectangle 17"/>
          <p:cNvSpPr/>
          <p:nvPr userDrawn="1"/>
        </p:nvSpPr>
        <p:spPr bwMode="auto">
          <a:xfrm>
            <a:off x="4572336" y="4597832"/>
            <a:ext cx="2322382" cy="22598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Light"/>
              <a:ea typeface="Segoe UI Light"/>
              <a:cs typeface="Segoe UI Light"/>
            </a:endParaRPr>
          </a:p>
        </p:txBody>
      </p:sp>
      <p:sp>
        <p:nvSpPr>
          <p:cNvPr id="25" name="Rectangle 24"/>
          <p:cNvSpPr/>
          <p:nvPr userDrawn="1"/>
        </p:nvSpPr>
        <p:spPr bwMode="auto">
          <a:xfrm>
            <a:off x="6894024" y="4597833"/>
            <a:ext cx="2258586" cy="225989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Light"/>
              <a:ea typeface="Segoe UI Light"/>
              <a:cs typeface="Segoe UI Light"/>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119" y="4786679"/>
            <a:ext cx="1800718" cy="60023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8734" y="0"/>
            <a:ext cx="4597833" cy="4597833"/>
          </a:xfrm>
          <a:prstGeom prst="rect">
            <a:avLst/>
          </a:prstGeom>
        </p:spPr>
      </p:pic>
    </p:spTree>
    <p:extLst>
      <p:ext uri="{BB962C8B-B14F-4D97-AF65-F5344CB8AC3E}">
        <p14:creationId xmlns:p14="http://schemas.microsoft.com/office/powerpoint/2010/main" val="48106794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Color 1 Layout">
    <p:bg>
      <p:bgPr>
        <a:solidFill>
          <a:schemeClr val="accent3"/>
        </a:solid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312159" y="2282574"/>
            <a:ext cx="8423524" cy="564257"/>
          </a:xfrm>
        </p:spPr>
        <p:txBody>
          <a:bodyPr anchor="b"/>
          <a:lstStyle>
            <a:lvl1pPr marL="0" indent="0">
              <a:lnSpc>
                <a:spcPct val="80000"/>
              </a:lnSpc>
              <a:buNone/>
              <a:defRPr sz="4400" i="0" spc="-75" baseline="0">
                <a:solidFill>
                  <a:srgbClr val="FFFFFF"/>
                </a:solidFill>
                <a:latin typeface="Segoe UI Light"/>
                <a:cs typeface="Segoe UI Light"/>
              </a:defRPr>
            </a:lvl1pPr>
          </a:lstStyle>
          <a:p>
            <a:pPr lvl="0"/>
            <a:endParaRPr lang="en-US" dirty="0" smtClean="0"/>
          </a:p>
        </p:txBody>
      </p:sp>
      <p:sp>
        <p:nvSpPr>
          <p:cNvPr id="3" name="Text Placeholder 8"/>
          <p:cNvSpPr>
            <a:spLocks noGrp="1"/>
          </p:cNvSpPr>
          <p:nvPr>
            <p:ph type="body" sz="quarter" idx="11" hasCustomPrompt="1"/>
          </p:nvPr>
        </p:nvSpPr>
        <p:spPr>
          <a:xfrm>
            <a:off x="312159" y="2945775"/>
            <a:ext cx="5636696" cy="451406"/>
          </a:xfrm>
        </p:spPr>
        <p:txBody>
          <a:bodyPr/>
          <a:lstStyle>
            <a:lvl1pPr marL="0" indent="0">
              <a:buNone/>
              <a:defRPr spc="-75" baseline="0">
                <a:solidFill>
                  <a:srgbClr val="FFFFFF"/>
                </a:solidFill>
                <a:latin typeface="Segoe UI Light"/>
                <a:cs typeface="Segoe UI Light"/>
              </a:defRPr>
            </a:lvl1pPr>
          </a:lstStyle>
          <a:p>
            <a:pPr lvl="0"/>
            <a:r>
              <a:rPr lang="en-US" dirty="0" smtClean="0"/>
              <a:t>Subhead</a:t>
            </a:r>
            <a:endParaRPr lang="en-US"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8230" y="5993646"/>
            <a:ext cx="17986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21187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587" y="0"/>
            <a:ext cx="9144000" cy="11582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Light"/>
            </a:endParaRPr>
          </a:p>
        </p:txBody>
      </p:sp>
      <p:sp>
        <p:nvSpPr>
          <p:cNvPr id="2" name="Title Placeholder 1"/>
          <p:cNvSpPr>
            <a:spLocks noGrp="1"/>
          </p:cNvSpPr>
          <p:nvPr>
            <p:ph type="title"/>
          </p:nvPr>
        </p:nvSpPr>
        <p:spPr>
          <a:xfrm>
            <a:off x="308156" y="312650"/>
            <a:ext cx="8363938" cy="507831"/>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8156" y="1451222"/>
            <a:ext cx="8534219" cy="1188018"/>
          </a:xfrm>
          <a:prstGeom prst="rect">
            <a:avLst/>
          </a:prstGeom>
        </p:spPr>
        <p:txBody>
          <a:bodyPr vert="horz" wrap="square" lIns="0" tIns="0" rIns="0" bIns="0" rtlCol="0">
            <a:spAutoFit/>
          </a:bodyPr>
          <a:lstStyle/>
          <a:p>
            <a:pPr lvl="0"/>
            <a:r>
              <a:rPr lang="en-US" dirty="0" smtClean="0"/>
              <a:t>Click to edit Master text styles 32pt</a:t>
            </a:r>
          </a:p>
          <a:p>
            <a:pPr lvl="1"/>
            <a:r>
              <a:rPr lang="en-US" dirty="0" smtClean="0"/>
              <a:t>Second level 24pt</a:t>
            </a:r>
          </a:p>
          <a:p>
            <a:pPr lvl="2"/>
            <a:r>
              <a:rPr lang="en-US" dirty="0" smtClean="0"/>
              <a:t>Third level 18pt</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39352" y="6146727"/>
            <a:ext cx="1565212" cy="521737"/>
          </a:xfrm>
          <a:prstGeom prst="rect">
            <a:avLst/>
          </a:prstGeom>
        </p:spPr>
      </p:pic>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84" r:id="rId2"/>
    <p:sldLayoutId id="2147483739" r:id="rId3"/>
    <p:sldLayoutId id="2147483740" r:id="rId4"/>
  </p:sldLayoutIdLst>
  <p:transition>
    <p:fade/>
  </p:transition>
  <p:timing>
    <p:tnLst>
      <p:par>
        <p:cTn id="1" dur="indefinite" restart="never" nodeType="tmRoot"/>
      </p:par>
    </p:tnLst>
  </p:timing>
  <p:txStyles>
    <p:titleStyle>
      <a:lvl1pPr algn="l" defTabSz="686047" rtl="0" eaLnBrk="1" latinLnBrk="0" hangingPunct="1">
        <a:lnSpc>
          <a:spcPct val="90000"/>
        </a:lnSpc>
        <a:spcBef>
          <a:spcPct val="0"/>
        </a:spcBef>
        <a:buNone/>
        <a:defRPr lang="en-US" sz="3600" b="0" kern="1200" cap="none" spc="-100" baseline="0" dirty="0" smtClean="0">
          <a:ln w="3175">
            <a:noFill/>
          </a:ln>
          <a:solidFill>
            <a:srgbClr val="FFFFFF"/>
          </a:solidFill>
          <a:effectLst/>
          <a:latin typeface="Segoe UI Light"/>
          <a:ea typeface="+mn-ea"/>
          <a:cs typeface="Segoe UI Light"/>
        </a:defRPr>
      </a:lvl1pPr>
    </p:titleStyle>
    <p:bodyStyle>
      <a:lvl1pPr marL="0" indent="0" algn="l" defTabSz="686047" rtl="0" eaLnBrk="1" latinLnBrk="0" hangingPunct="1">
        <a:lnSpc>
          <a:spcPct val="90000"/>
        </a:lnSpc>
        <a:spcBef>
          <a:spcPct val="20000"/>
        </a:spcBef>
        <a:buSzPct val="90000"/>
        <a:buFont typeface="Arial" pitchFamily="34" charset="0"/>
        <a:buNone/>
        <a:defRPr sz="3200" kern="1200">
          <a:solidFill>
            <a:schemeClr val="tx1"/>
          </a:solidFill>
          <a:latin typeface="Segoe UI Light"/>
          <a:ea typeface="+mn-ea"/>
          <a:cs typeface="Segoe UI Light"/>
        </a:defRPr>
      </a:lvl1pPr>
      <a:lvl2pPr marL="0" indent="0" algn="l" defTabSz="686047" rtl="0" eaLnBrk="1" latinLnBrk="0" hangingPunct="1">
        <a:lnSpc>
          <a:spcPct val="90000"/>
        </a:lnSpc>
        <a:spcBef>
          <a:spcPct val="20000"/>
        </a:spcBef>
        <a:buSzPct val="90000"/>
        <a:buFont typeface="Arial" pitchFamily="34" charset="0"/>
        <a:buNone/>
        <a:tabLst>
          <a:tab pos="472868" algn="l"/>
        </a:tabLst>
        <a:defRPr sz="2400" kern="1200">
          <a:solidFill>
            <a:schemeClr val="tx1"/>
          </a:solidFill>
          <a:latin typeface="Segoe UI Light"/>
          <a:ea typeface="+mn-ea"/>
          <a:cs typeface="Segoe UI Light"/>
        </a:defRPr>
      </a:lvl2pPr>
      <a:lvl3pPr marL="0" indent="0" algn="l" defTabSz="686047" rtl="0" eaLnBrk="1" latinLnBrk="0" hangingPunct="1">
        <a:lnSpc>
          <a:spcPct val="90000"/>
        </a:lnSpc>
        <a:spcBef>
          <a:spcPct val="20000"/>
        </a:spcBef>
        <a:buSzPct val="90000"/>
        <a:buFont typeface="Arial" pitchFamily="34" charset="0"/>
        <a:buNone/>
        <a:defRPr sz="1800" kern="1200">
          <a:solidFill>
            <a:schemeClr val="tx1"/>
          </a:solidFill>
          <a:latin typeface="Segoe UI Light"/>
          <a:ea typeface="+mn-ea"/>
          <a:cs typeface="Segoe UI Light"/>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solidFill>
            <a:schemeClr val="tx1"/>
          </a:solidFill>
          <a:latin typeface="Segoe UI Light"/>
          <a:ea typeface="+mn-ea"/>
          <a:cs typeface="Segoe UI Light"/>
        </a:defRPr>
      </a:lvl4pPr>
      <a:lvl5pPr marL="1285199" indent="-172710" algn="l" defTabSz="686047" rtl="0" eaLnBrk="1" latinLnBrk="0" hangingPunct="1">
        <a:lnSpc>
          <a:spcPct val="90000"/>
        </a:lnSpc>
        <a:spcBef>
          <a:spcPct val="20000"/>
        </a:spcBef>
        <a:buSzPct val="90000"/>
        <a:buFont typeface="Arial" pitchFamily="34" charset="0"/>
        <a:buChar char="•"/>
        <a:defRPr sz="1800" kern="1200">
          <a:solidFill>
            <a:schemeClr val="tx1"/>
          </a:solidFill>
          <a:latin typeface="Segoe UI Light"/>
          <a:ea typeface="+mn-ea"/>
          <a:cs typeface="Segoe UI Light"/>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56" y="293304"/>
            <a:ext cx="8534219" cy="3389555"/>
          </a:xfrm>
          <a:prstGeom prst="rect">
            <a:avLst/>
          </a:prstGeom>
        </p:spPr>
        <p:txBody>
          <a:bodyPr vert="horz" wrap="square" lIns="0" tIns="0" rIns="0" bIns="0" rtlCol="0">
            <a:spAutoFit/>
          </a:bodyPr>
          <a:lstStyle/>
          <a:p>
            <a:pPr lvl="0"/>
            <a:r>
              <a:rPr lang="en-US" dirty="0" smtClean="0"/>
              <a:t>Click to edit Master text styles 32pt</a:t>
            </a:r>
          </a:p>
          <a:p>
            <a:pPr lvl="1"/>
            <a:r>
              <a:rPr lang="en-US" dirty="0" smtClean="0"/>
              <a:t>Second level 24pt</a:t>
            </a:r>
          </a:p>
          <a:p>
            <a:pPr lvl="2"/>
            <a:r>
              <a:rPr lang="en-US" dirty="0" smtClean="0"/>
              <a:t>Third level 18pt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352" y="6146727"/>
            <a:ext cx="1565212" cy="521737"/>
          </a:xfrm>
          <a:prstGeom prst="rect">
            <a:avLst/>
          </a:prstGeom>
        </p:spPr>
      </p:pic>
    </p:spTree>
    <p:extLst>
      <p:ext uri="{BB962C8B-B14F-4D97-AF65-F5344CB8AC3E}">
        <p14:creationId xmlns:p14="http://schemas.microsoft.com/office/powerpoint/2010/main" val="4043663320"/>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686047" rtl="0" eaLnBrk="1" latinLnBrk="0" hangingPunct="1">
        <a:lnSpc>
          <a:spcPct val="90000"/>
        </a:lnSpc>
        <a:spcBef>
          <a:spcPct val="0"/>
        </a:spcBef>
        <a:buNone/>
        <a:defRPr lang="en-US" sz="3600" b="0" kern="1200" cap="none" spc="-100" baseline="0" dirty="0" smtClean="0">
          <a:ln w="3175">
            <a:noFill/>
          </a:ln>
          <a:solidFill>
            <a:srgbClr val="FFFFFF"/>
          </a:solidFill>
          <a:effectLst/>
          <a:latin typeface="Segoe UI Light"/>
          <a:ea typeface="+mn-ea"/>
          <a:cs typeface="Segoe UI Light"/>
        </a:defRPr>
      </a:lvl1pPr>
    </p:titleStyle>
    <p:bodyStyle>
      <a:lvl1pPr marL="0" indent="0" algn="l" defTabSz="686047" rtl="0" eaLnBrk="1" latinLnBrk="0" hangingPunct="1">
        <a:lnSpc>
          <a:spcPct val="90000"/>
        </a:lnSpc>
        <a:spcBef>
          <a:spcPct val="20000"/>
        </a:spcBef>
        <a:buSzPct val="90000"/>
        <a:buFont typeface="Arial" pitchFamily="34" charset="0"/>
        <a:buNone/>
        <a:defRPr sz="3200" kern="1200">
          <a:solidFill>
            <a:schemeClr val="tx1"/>
          </a:solidFill>
          <a:latin typeface="Segoe UI Light"/>
          <a:ea typeface="+mn-ea"/>
          <a:cs typeface="Segoe UI Light"/>
        </a:defRPr>
      </a:lvl1pPr>
      <a:lvl2pPr marL="0" indent="0" algn="l" defTabSz="686047" rtl="0" eaLnBrk="1" latinLnBrk="0" hangingPunct="1">
        <a:lnSpc>
          <a:spcPct val="90000"/>
        </a:lnSpc>
        <a:spcBef>
          <a:spcPct val="20000"/>
        </a:spcBef>
        <a:buSzPct val="90000"/>
        <a:buFont typeface="Arial" pitchFamily="34" charset="0"/>
        <a:buNone/>
        <a:tabLst>
          <a:tab pos="472868" algn="l"/>
        </a:tabLst>
        <a:defRPr sz="2400" kern="1200">
          <a:solidFill>
            <a:schemeClr val="tx1"/>
          </a:solidFill>
          <a:latin typeface="Segoe UI Light"/>
          <a:ea typeface="+mn-ea"/>
          <a:cs typeface="Segoe UI Light"/>
        </a:defRPr>
      </a:lvl2pPr>
      <a:lvl3pPr marL="0" indent="0" algn="l" defTabSz="686047" rtl="0" eaLnBrk="1" latinLnBrk="0" hangingPunct="1">
        <a:lnSpc>
          <a:spcPct val="90000"/>
        </a:lnSpc>
        <a:spcBef>
          <a:spcPct val="20000"/>
        </a:spcBef>
        <a:buSzPct val="90000"/>
        <a:buFont typeface="Arial" pitchFamily="34" charset="0"/>
        <a:buNone/>
        <a:defRPr sz="1800" kern="1200">
          <a:solidFill>
            <a:schemeClr val="tx1"/>
          </a:solidFill>
          <a:latin typeface="Segoe UI Light"/>
          <a:ea typeface="+mn-ea"/>
          <a:cs typeface="Segoe UI Light"/>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solidFill>
            <a:schemeClr val="tx1"/>
          </a:solidFill>
          <a:latin typeface="Segoe UI Light"/>
          <a:ea typeface="+mn-ea"/>
          <a:cs typeface="Segoe UI Light"/>
        </a:defRPr>
      </a:lvl4pPr>
      <a:lvl5pPr marL="1285199" indent="-172710" algn="l" defTabSz="686047" rtl="0" eaLnBrk="1" latinLnBrk="0" hangingPunct="1">
        <a:lnSpc>
          <a:spcPct val="90000"/>
        </a:lnSpc>
        <a:spcBef>
          <a:spcPct val="20000"/>
        </a:spcBef>
        <a:buSzPct val="90000"/>
        <a:buFont typeface="Arial" pitchFamily="34" charset="0"/>
        <a:buChar char="•"/>
        <a:defRPr sz="1800" kern="1200">
          <a:solidFill>
            <a:schemeClr val="tx1"/>
          </a:solidFill>
          <a:latin typeface="Segoe UI Light"/>
          <a:ea typeface="+mn-ea"/>
          <a:cs typeface="Segoe UI Light"/>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450" y="298450"/>
            <a:ext cx="8363938" cy="45140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8450" y="1152525"/>
            <a:ext cx="8363937" cy="849463"/>
          </a:xfrm>
          <a:prstGeom prst="rect">
            <a:avLst/>
          </a:prstGeom>
        </p:spPr>
        <p:txBody>
          <a:bodyPr vert="horz" wrap="square" lIns="0" tIns="0" rIns="0" bIns="0" rtlCol="0">
            <a:spAutoFit/>
          </a:bodyPr>
          <a:lstStyle/>
          <a:p>
            <a:pPr lvl="0"/>
            <a:r>
              <a:rPr lang="en-US" dirty="0" smtClean="0"/>
              <a:t>Click to edit Master text styles 32pt</a:t>
            </a:r>
          </a:p>
          <a:p>
            <a:pPr lvl="1"/>
            <a:r>
              <a:rPr lang="en-US" dirty="0" smtClean="0"/>
              <a:t>Second level 28pt</a:t>
            </a:r>
          </a:p>
        </p:txBody>
      </p:sp>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39352" y="6146727"/>
            <a:ext cx="1565212" cy="521737"/>
          </a:xfrm>
          <a:prstGeom prst="rect">
            <a:avLst/>
          </a:prstGeom>
        </p:spPr>
      </p:pic>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82" r:id="rId1"/>
    <p:sldLayoutId id="2147483773" r:id="rId2"/>
    <p:sldLayoutId id="2147483786" r:id="rId3"/>
    <p:sldLayoutId id="2147483780" r:id="rId4"/>
    <p:sldLayoutId id="2147483783" r:id="rId5"/>
    <p:sldLayoutId id="2147483771" r:id="rId6"/>
    <p:sldLayoutId id="2147483785" r:id="rId7"/>
  </p:sldLayoutIdLst>
  <p:transition>
    <p:fade/>
  </p:transition>
  <p:timing>
    <p:tnLst>
      <p:par>
        <p:cTn id="1" dur="indefinite" restart="never" nodeType="tmRoot"/>
      </p:par>
    </p:tnLst>
  </p:timing>
  <p:txStyles>
    <p:titleStyle>
      <a:lvl1pPr algn="l" defTabSz="686047" rtl="0" eaLnBrk="1" latinLnBrk="0" hangingPunct="1">
        <a:lnSpc>
          <a:spcPct val="90000"/>
        </a:lnSpc>
        <a:spcBef>
          <a:spcPct val="0"/>
        </a:spcBef>
        <a:buNone/>
        <a:defRPr lang="en-US" sz="3200" b="0" kern="1200" cap="none" spc="-75" baseline="0" dirty="0" smtClean="0">
          <a:ln w="3175">
            <a:noFill/>
          </a:ln>
          <a:solidFill>
            <a:schemeClr val="bg1"/>
          </a:solidFill>
          <a:effectLst/>
          <a:latin typeface="Segoe UI Light"/>
          <a:ea typeface="+mn-ea"/>
          <a:cs typeface="Segoe UI Light"/>
        </a:defRPr>
      </a:lvl1pPr>
    </p:titleStyle>
    <p:bodyStyle>
      <a:lvl1pPr marL="0" indent="0" algn="l" defTabSz="686047" rtl="0" eaLnBrk="1" latinLnBrk="0" hangingPunct="1">
        <a:lnSpc>
          <a:spcPct val="90000"/>
        </a:lnSpc>
        <a:spcBef>
          <a:spcPct val="20000"/>
        </a:spcBef>
        <a:buSzPct val="90000"/>
        <a:buFont typeface="Arial" pitchFamily="34" charset="0"/>
        <a:buNone/>
        <a:defRPr sz="3200" kern="1200">
          <a:solidFill>
            <a:schemeClr val="bg1"/>
          </a:solidFill>
          <a:latin typeface="Segoe UI Light"/>
          <a:ea typeface="+mn-ea"/>
          <a:cs typeface="Segoe UI Light"/>
        </a:defRPr>
      </a:lvl1pPr>
      <a:lvl2pPr marL="0" indent="0" algn="l" defTabSz="686047" rtl="0" eaLnBrk="1" latinLnBrk="0" hangingPunct="1">
        <a:lnSpc>
          <a:spcPct val="90000"/>
        </a:lnSpc>
        <a:spcBef>
          <a:spcPct val="20000"/>
        </a:spcBef>
        <a:buSzPct val="90000"/>
        <a:buFont typeface="Arial" pitchFamily="34" charset="0"/>
        <a:buNone/>
        <a:tabLst>
          <a:tab pos="472868" algn="l"/>
        </a:tabLst>
        <a:defRPr sz="2400" kern="1200">
          <a:solidFill>
            <a:schemeClr val="bg1"/>
          </a:solidFill>
          <a:latin typeface="Segoe UI Light"/>
          <a:ea typeface="+mn-ea"/>
          <a:cs typeface="Segoe UI Light"/>
        </a:defRPr>
      </a:lvl2pPr>
      <a:lvl3pPr marL="686074" indent="-213207" algn="l" defTabSz="686047" rtl="0" eaLnBrk="1" latinLnBrk="0" hangingPunct="1">
        <a:lnSpc>
          <a:spcPct val="90000"/>
        </a:lnSpc>
        <a:spcBef>
          <a:spcPct val="20000"/>
        </a:spcBef>
        <a:buSzPct val="90000"/>
        <a:buFont typeface="Arial" pitchFamily="34" charset="0"/>
        <a:buChar char="•"/>
        <a:defRPr sz="2400" kern="1200">
          <a:solidFill>
            <a:srgbClr val="7F7F7F"/>
          </a:solidFill>
          <a:latin typeface="Segoe UI Light"/>
          <a:ea typeface="+mn-ea"/>
          <a:cs typeface="Segoe UI Light"/>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solidFill>
            <a:srgbClr val="7F7F7F"/>
          </a:solidFill>
          <a:latin typeface="Segoe UI Light"/>
          <a:ea typeface="+mn-ea"/>
          <a:cs typeface="Segoe UI Light"/>
        </a:defRPr>
      </a:lvl4pPr>
      <a:lvl5pPr marL="1285199" indent="-172710" algn="l" defTabSz="686047" rtl="0" eaLnBrk="1" latinLnBrk="0" hangingPunct="1">
        <a:lnSpc>
          <a:spcPct val="90000"/>
        </a:lnSpc>
        <a:spcBef>
          <a:spcPct val="20000"/>
        </a:spcBef>
        <a:buSzPct val="90000"/>
        <a:buFont typeface="Arial" pitchFamily="34" charset="0"/>
        <a:buChar char="•"/>
        <a:defRPr sz="1800" kern="1200">
          <a:solidFill>
            <a:srgbClr val="7F7F7F"/>
          </a:solidFill>
          <a:latin typeface="Segoe UI Light"/>
          <a:ea typeface="+mn-ea"/>
          <a:cs typeface="Segoe UI Light"/>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7408" y="4851028"/>
            <a:ext cx="6281955" cy="541687"/>
          </a:xfrm>
        </p:spPr>
        <p:txBody>
          <a:bodyPr/>
          <a:lstStyle/>
          <a:p>
            <a:r>
              <a:rPr lang="en-US" dirty="0" smtClean="0"/>
              <a:t>SignalR</a:t>
            </a:r>
            <a:endParaRPr lang="en-US" dirty="0"/>
          </a:p>
        </p:txBody>
      </p:sp>
      <p:sp>
        <p:nvSpPr>
          <p:cNvPr id="5" name="Text Placeholder 4"/>
          <p:cNvSpPr>
            <a:spLocks noGrp="1"/>
          </p:cNvSpPr>
          <p:nvPr>
            <p:ph type="body" sz="quarter" idx="11"/>
          </p:nvPr>
        </p:nvSpPr>
        <p:spPr>
          <a:xfrm>
            <a:off x="2587409" y="5388897"/>
            <a:ext cx="4172936" cy="984885"/>
          </a:xfrm>
        </p:spPr>
        <p:txBody>
          <a:bodyPr/>
          <a:lstStyle/>
          <a:p>
            <a:r>
              <a:rPr lang="fi-FI" dirty="0" smtClean="0"/>
              <a:t>Tero Teelahti      6.3.2013</a:t>
            </a:r>
          </a:p>
          <a:p>
            <a:r>
              <a:rPr lang="fi-FI" dirty="0" smtClean="0"/>
              <a:t>Basware</a:t>
            </a:r>
            <a:endParaRPr lang="fi-FI" dirty="0"/>
          </a:p>
        </p:txBody>
      </p:sp>
    </p:spTree>
    <p:extLst>
      <p:ext uri="{BB962C8B-B14F-4D97-AF65-F5344CB8AC3E}">
        <p14:creationId xmlns:p14="http://schemas.microsoft.com/office/powerpoint/2010/main" val="13854041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Tuetut asiakasohjelmat</a:t>
            </a:r>
            <a:endParaRPr lang="fi-FI" dirty="0"/>
          </a:p>
        </p:txBody>
      </p:sp>
      <p:sp>
        <p:nvSpPr>
          <p:cNvPr id="3" name="Text Placeholder 2"/>
          <p:cNvSpPr>
            <a:spLocks noGrp="1"/>
          </p:cNvSpPr>
          <p:nvPr>
            <p:ph type="body" sz="quarter" idx="10"/>
          </p:nvPr>
        </p:nvSpPr>
        <p:spPr>
          <a:xfrm>
            <a:off x="308155" y="1451222"/>
            <a:ext cx="8534219" cy="2575064"/>
          </a:xfrm>
        </p:spPr>
        <p:txBody>
          <a:bodyPr/>
          <a:lstStyle/>
          <a:p>
            <a:pPr marL="457200" indent="-457200">
              <a:buFont typeface="Arial" panose="020B0604020202020204" pitchFamily="34" charset="0"/>
              <a:buChar char="•"/>
            </a:pPr>
            <a:r>
              <a:rPr lang="fi-FI" dirty="0" smtClean="0"/>
              <a:t>Selaimet (myös antiikkiset)</a:t>
            </a:r>
          </a:p>
          <a:p>
            <a:pPr marL="457200" indent="-457200">
              <a:buFont typeface="Arial" panose="020B0604020202020204" pitchFamily="34" charset="0"/>
              <a:buChar char="•"/>
            </a:pPr>
            <a:r>
              <a:rPr lang="fi-FI" dirty="0" smtClean="0"/>
              <a:t>C#</a:t>
            </a:r>
          </a:p>
          <a:p>
            <a:pPr marL="457200" indent="-457200">
              <a:buFont typeface="Arial" panose="020B0604020202020204" pitchFamily="34" charset="0"/>
              <a:buChar char="•"/>
            </a:pPr>
            <a:r>
              <a:rPr lang="fi-FI" dirty="0" smtClean="0"/>
              <a:t>iPhone</a:t>
            </a:r>
          </a:p>
          <a:p>
            <a:pPr marL="457200" indent="-457200">
              <a:buFont typeface="Arial" panose="020B0604020202020204" pitchFamily="34" charset="0"/>
              <a:buChar char="•"/>
            </a:pPr>
            <a:r>
              <a:rPr lang="fi-FI" dirty="0" smtClean="0"/>
              <a:t>Win8</a:t>
            </a:r>
          </a:p>
          <a:p>
            <a:pPr marL="457200" indent="-457200">
              <a:buFont typeface="Arial" panose="020B0604020202020204" pitchFamily="34" charset="0"/>
              <a:buChar char="•"/>
            </a:pPr>
            <a:r>
              <a:rPr lang="fi-FI" dirty="0" smtClean="0"/>
              <a:t>WP8</a:t>
            </a:r>
            <a:endParaRPr lang="fi-FI" dirty="0"/>
          </a:p>
        </p:txBody>
      </p:sp>
    </p:spTree>
    <p:extLst>
      <p:ext uri="{BB962C8B-B14F-4D97-AF65-F5344CB8AC3E}">
        <p14:creationId xmlns:p14="http://schemas.microsoft.com/office/powerpoint/2010/main" val="41317659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Ohjelmointimallit</a:t>
            </a:r>
            <a:endParaRPr lang="fi-FI" dirty="0"/>
          </a:p>
        </p:txBody>
      </p:sp>
      <p:sp>
        <p:nvSpPr>
          <p:cNvPr id="3" name="Text Placeholder 2"/>
          <p:cNvSpPr>
            <a:spLocks noGrp="1"/>
          </p:cNvSpPr>
          <p:nvPr>
            <p:ph type="body" sz="quarter" idx="10"/>
          </p:nvPr>
        </p:nvSpPr>
        <p:spPr>
          <a:xfrm>
            <a:off x="223014" y="1960180"/>
            <a:ext cx="4610325" cy="2263697"/>
          </a:xfrm>
        </p:spPr>
        <p:txBody>
          <a:bodyPr/>
          <a:lstStyle/>
          <a:p>
            <a:r>
              <a:rPr lang="fi-FI" b="1" dirty="0" smtClean="0"/>
              <a:t>Connection</a:t>
            </a:r>
          </a:p>
          <a:p>
            <a:pPr marL="457200" indent="-457200">
              <a:buFontTx/>
              <a:buChar char="-"/>
            </a:pPr>
            <a:r>
              <a:rPr lang="fi-FI" sz="2800" dirty="0" smtClean="0"/>
              <a:t>Alhaisen tason API</a:t>
            </a:r>
          </a:p>
          <a:p>
            <a:pPr marL="457200" indent="-457200">
              <a:buFontTx/>
              <a:buChar char="-"/>
            </a:pPr>
            <a:r>
              <a:rPr lang="fi-FI" sz="2800" dirty="0" smtClean="0"/>
              <a:t>Kaikki mahdollista</a:t>
            </a:r>
          </a:p>
          <a:p>
            <a:pPr marL="457200" indent="-457200">
              <a:buFontTx/>
              <a:buChar char="-"/>
            </a:pPr>
            <a:r>
              <a:rPr lang="fi-FI" sz="2800" dirty="0" smtClean="0"/>
              <a:t>Hyödyllinen mm. </a:t>
            </a:r>
            <a:r>
              <a:rPr lang="fi-FI" sz="2800" dirty="0" err="1" smtClean="0"/>
              <a:t>broadcastissä</a:t>
            </a:r>
            <a:endParaRPr lang="fi-FI" sz="2800" dirty="0"/>
          </a:p>
        </p:txBody>
      </p:sp>
      <p:sp>
        <p:nvSpPr>
          <p:cNvPr id="4" name="Text Placeholder 2"/>
          <p:cNvSpPr txBox="1">
            <a:spLocks/>
          </p:cNvSpPr>
          <p:nvPr/>
        </p:nvSpPr>
        <p:spPr>
          <a:xfrm>
            <a:off x="4718649" y="1960180"/>
            <a:ext cx="3953445" cy="868315"/>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solidFill>
                  <a:schemeClr val="tx1"/>
                </a:solidFill>
                <a:latin typeface="Segoe UI Light"/>
                <a:ea typeface="+mn-ea"/>
                <a:cs typeface="Segoe UI Light"/>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2400" kern="1200" spc="-50" baseline="0">
                <a:solidFill>
                  <a:schemeClr val="tx1"/>
                </a:solidFill>
                <a:latin typeface="Segoe UI Light"/>
                <a:ea typeface="+mn-ea"/>
                <a:cs typeface="Segoe UI Light"/>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solidFill>
                  <a:schemeClr val="tx1"/>
                </a:solidFill>
                <a:latin typeface="Segoe UI Light"/>
                <a:ea typeface="+mn-ea"/>
                <a:cs typeface="Segoe UI Light"/>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800" kern="1200">
                <a:solidFill>
                  <a:schemeClr val="tx1"/>
                </a:solidFill>
                <a:latin typeface="Segoe UI Light"/>
                <a:ea typeface="+mn-ea"/>
                <a:cs typeface="Segoe UI Light"/>
              </a:defRPr>
            </a:lvl4pPr>
            <a:lvl5pPr marL="0" indent="0" algn="l" defTabSz="686047" rtl="0" eaLnBrk="1" latinLnBrk="0" hangingPunct="1">
              <a:lnSpc>
                <a:spcPct val="90000"/>
              </a:lnSpc>
              <a:spcBef>
                <a:spcPts val="0"/>
              </a:spcBef>
              <a:spcAft>
                <a:spcPts val="300"/>
              </a:spcAft>
              <a:buSzPct val="90000"/>
              <a:buFont typeface="Arial" pitchFamily="34" charset="0"/>
              <a:buNone/>
              <a:defRPr sz="1800" kern="1200">
                <a:solidFill>
                  <a:schemeClr val="tx1"/>
                </a:solidFill>
                <a:latin typeface="Segoe UI Light"/>
                <a:ea typeface="+mn-ea"/>
                <a:cs typeface="Segoe UI Light"/>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fi-FI"/>
          </a:p>
        </p:txBody>
      </p:sp>
      <p:sp>
        <p:nvSpPr>
          <p:cNvPr id="5" name="Text Placeholder 2"/>
          <p:cNvSpPr txBox="1">
            <a:spLocks/>
          </p:cNvSpPr>
          <p:nvPr/>
        </p:nvSpPr>
        <p:spPr>
          <a:xfrm>
            <a:off x="5055078" y="1962164"/>
            <a:ext cx="3838755" cy="3994427"/>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solidFill>
                  <a:schemeClr val="tx1"/>
                </a:solidFill>
                <a:latin typeface="Segoe UI Light"/>
                <a:ea typeface="+mn-ea"/>
                <a:cs typeface="Segoe UI Light"/>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2400" kern="1200" spc="-50" baseline="0">
                <a:solidFill>
                  <a:schemeClr val="tx1"/>
                </a:solidFill>
                <a:latin typeface="Segoe UI Light"/>
                <a:ea typeface="+mn-ea"/>
                <a:cs typeface="Segoe UI Light"/>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solidFill>
                  <a:schemeClr val="tx1"/>
                </a:solidFill>
                <a:latin typeface="Segoe UI Light"/>
                <a:ea typeface="+mn-ea"/>
                <a:cs typeface="Segoe UI Light"/>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800" kern="1200">
                <a:solidFill>
                  <a:schemeClr val="tx1"/>
                </a:solidFill>
                <a:latin typeface="Segoe UI Light"/>
                <a:ea typeface="+mn-ea"/>
                <a:cs typeface="Segoe UI Light"/>
              </a:defRPr>
            </a:lvl4pPr>
            <a:lvl5pPr marL="0" indent="0" algn="l" defTabSz="686047" rtl="0" eaLnBrk="1" latinLnBrk="0" hangingPunct="1">
              <a:lnSpc>
                <a:spcPct val="90000"/>
              </a:lnSpc>
              <a:spcBef>
                <a:spcPts val="0"/>
              </a:spcBef>
              <a:spcAft>
                <a:spcPts val="300"/>
              </a:spcAft>
              <a:buSzPct val="90000"/>
              <a:buFont typeface="Arial" pitchFamily="34" charset="0"/>
              <a:buNone/>
              <a:defRPr sz="1800" kern="1200">
                <a:solidFill>
                  <a:schemeClr val="tx1"/>
                </a:solidFill>
                <a:latin typeface="Segoe UI Light"/>
                <a:ea typeface="+mn-ea"/>
                <a:cs typeface="Segoe UI Light"/>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fi-FI" b="1" noProof="1" smtClean="0"/>
              <a:t>Hub</a:t>
            </a:r>
          </a:p>
          <a:p>
            <a:pPr marL="457200" indent="-457200">
              <a:buFontTx/>
              <a:buChar char="-"/>
            </a:pPr>
            <a:r>
              <a:rPr lang="fi-FI" sz="2800" noProof="1" smtClean="0"/>
              <a:t>Metodien kutsuminen clientin ja serverin välillä</a:t>
            </a:r>
          </a:p>
          <a:p>
            <a:pPr marL="457200" indent="-457200">
              <a:buFontTx/>
              <a:buChar char="-"/>
            </a:pPr>
            <a:r>
              <a:rPr lang="fi-FI" sz="2800" noProof="1" smtClean="0"/>
              <a:t>Palvelimella luodaan lennossa JS-proxy</a:t>
            </a:r>
          </a:p>
          <a:p>
            <a:pPr marL="457200" indent="-457200">
              <a:buFontTx/>
              <a:buChar char="-"/>
            </a:pPr>
            <a:r>
              <a:rPr lang="fi-FI" sz="2800" noProof="1" smtClean="0"/>
              <a:t>JS: $.extend()</a:t>
            </a:r>
          </a:p>
          <a:p>
            <a:pPr marL="457200" indent="-457200">
              <a:buFontTx/>
              <a:buChar char="-"/>
            </a:pPr>
            <a:r>
              <a:rPr lang="fi-FI" sz="2800" noProof="1" smtClean="0"/>
              <a:t>C# dynamic &amp; RegisterHubs</a:t>
            </a:r>
          </a:p>
          <a:p>
            <a:pPr marL="457200" indent="-457200">
              <a:buFontTx/>
              <a:buChar char="-"/>
            </a:pPr>
            <a:endParaRPr lang="fi-FI" sz="2800" noProof="1" smtClean="0"/>
          </a:p>
        </p:txBody>
      </p:sp>
      <p:sp>
        <p:nvSpPr>
          <p:cNvPr id="6" name="Left-Right Arrow 5"/>
          <p:cNvSpPr/>
          <p:nvPr/>
        </p:nvSpPr>
        <p:spPr bwMode="auto">
          <a:xfrm>
            <a:off x="474134" y="5452536"/>
            <a:ext cx="8147161" cy="677333"/>
          </a:xfrm>
          <a:prstGeom prst="lef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Autentikointi</a:t>
            </a: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auktorisointi, yhteyksien hallinta, …</a:t>
            </a:r>
          </a:p>
        </p:txBody>
      </p:sp>
    </p:spTree>
    <p:extLst>
      <p:ext uri="{BB962C8B-B14F-4D97-AF65-F5344CB8AC3E}">
        <p14:creationId xmlns:p14="http://schemas.microsoft.com/office/powerpoint/2010/main" val="242095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Suorituskyky?</a:t>
            </a:r>
            <a:endParaRPr lang="fi-FI" dirty="0"/>
          </a:p>
        </p:txBody>
      </p:sp>
      <p:sp>
        <p:nvSpPr>
          <p:cNvPr id="3" name="Text Placeholder 2"/>
          <p:cNvSpPr>
            <a:spLocks noGrp="1"/>
          </p:cNvSpPr>
          <p:nvPr>
            <p:ph type="body" sz="quarter" idx="10"/>
          </p:nvPr>
        </p:nvSpPr>
        <p:spPr>
          <a:xfrm>
            <a:off x="3405039" y="3150626"/>
            <a:ext cx="1917460" cy="609398"/>
          </a:xfrm>
        </p:spPr>
        <p:txBody>
          <a:bodyPr/>
          <a:lstStyle/>
          <a:p>
            <a:r>
              <a:rPr lang="fi-FI" sz="4400" dirty="0" smtClean="0"/>
              <a:t>”hyvä”</a:t>
            </a:r>
            <a:endParaRPr lang="fi-FI" sz="4400" dirty="0"/>
          </a:p>
        </p:txBody>
      </p:sp>
    </p:spTree>
    <p:extLst>
      <p:ext uri="{BB962C8B-B14F-4D97-AF65-F5344CB8AC3E}">
        <p14:creationId xmlns:p14="http://schemas.microsoft.com/office/powerpoint/2010/main" val="585022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965" y="3473140"/>
            <a:ext cx="3950070" cy="1095685"/>
          </a:xfrm>
        </p:spPr>
        <p:txBody>
          <a:bodyPr/>
          <a:lstStyle/>
          <a:p>
            <a:r>
              <a:rPr lang="en-US" dirty="0" smtClean="0"/>
              <a:t>Demo: </a:t>
            </a:r>
          </a:p>
          <a:p>
            <a:r>
              <a:rPr lang="en-US" sz="3600" dirty="0" err="1" smtClean="0"/>
              <a:t>suorituskyky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59" y="4629833"/>
            <a:ext cx="2198104" cy="2198104"/>
          </a:xfrm>
          <a:prstGeom prst="rect">
            <a:avLst/>
          </a:prstGeom>
        </p:spPr>
      </p:pic>
    </p:spTree>
    <p:extLst>
      <p:ext uri="{BB962C8B-B14F-4D97-AF65-F5344CB8AC3E}">
        <p14:creationId xmlns:p14="http://schemas.microsoft.com/office/powerpoint/2010/main" val="27736414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Scale</a:t>
            </a:r>
            <a:r>
              <a:rPr lang="fi-FI" dirty="0" smtClean="0"/>
              <a:t> out</a:t>
            </a:r>
            <a:endParaRPr lang="fi-FI" dirty="0"/>
          </a:p>
        </p:txBody>
      </p:sp>
      <p:sp>
        <p:nvSpPr>
          <p:cNvPr id="4" name="Rectangle 3"/>
          <p:cNvSpPr/>
          <p:nvPr/>
        </p:nvSpPr>
        <p:spPr bwMode="auto">
          <a:xfrm>
            <a:off x="1526880" y="2941608"/>
            <a:ext cx="1561381" cy="894384"/>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noProof="1"/>
              <a:t>N</a:t>
            </a:r>
            <a:r>
              <a:rPr lang="fi-FI" noProof="1" smtClean="0"/>
              <a:t>1</a:t>
            </a:r>
            <a:endParaRPr lang="fi-FI" noProof="1"/>
          </a:p>
        </p:txBody>
      </p:sp>
      <p:sp>
        <p:nvSpPr>
          <p:cNvPr id="5" name="Rectangle 4"/>
          <p:cNvSpPr/>
          <p:nvPr/>
        </p:nvSpPr>
        <p:spPr bwMode="auto">
          <a:xfrm>
            <a:off x="3735244" y="2941608"/>
            <a:ext cx="1561381" cy="894384"/>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noProof="1"/>
              <a:t>N</a:t>
            </a:r>
            <a:r>
              <a:rPr lang="fi-FI" noProof="1" smtClean="0"/>
              <a:t>2</a:t>
            </a:r>
            <a:endParaRPr lang="fi-FI" noProof="1"/>
          </a:p>
        </p:txBody>
      </p:sp>
      <p:sp>
        <p:nvSpPr>
          <p:cNvPr id="6" name="Rectangle 5"/>
          <p:cNvSpPr/>
          <p:nvPr/>
        </p:nvSpPr>
        <p:spPr bwMode="auto">
          <a:xfrm>
            <a:off x="5865966" y="2941608"/>
            <a:ext cx="1561381" cy="894384"/>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noProof="1" smtClean="0"/>
              <a:t>N3</a:t>
            </a:r>
            <a:endParaRPr lang="fi-FI" noProof="1"/>
          </a:p>
        </p:txBody>
      </p:sp>
      <p:sp>
        <p:nvSpPr>
          <p:cNvPr id="7" name="Rectangle 6"/>
          <p:cNvSpPr/>
          <p:nvPr/>
        </p:nvSpPr>
        <p:spPr bwMode="auto">
          <a:xfrm>
            <a:off x="1526880" y="4304575"/>
            <a:ext cx="5900467" cy="37093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noProof="1" smtClean="0"/>
              <a:t>Backplane (Service Bus, SQL Server, Redis, …)</a:t>
            </a:r>
            <a:endParaRPr lang="fi-FI" noProof="1"/>
          </a:p>
        </p:txBody>
      </p:sp>
      <p:cxnSp>
        <p:nvCxnSpPr>
          <p:cNvPr id="9" name="Straight Arrow Connector 8"/>
          <p:cNvCxnSpPr/>
          <p:nvPr/>
        </p:nvCxnSpPr>
        <p:spPr>
          <a:xfrm>
            <a:off x="1975454" y="2242869"/>
            <a:ext cx="0" cy="62110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1052433" y="2311890"/>
            <a:ext cx="894476" cy="276999"/>
          </a:xfrm>
          <a:prstGeom prst="rect">
            <a:avLst/>
          </a:prstGeom>
          <a:noFill/>
        </p:spPr>
        <p:txBody>
          <a:bodyPr wrap="none" lIns="0" tIns="0" rIns="0" bIns="0" rtlCol="0">
            <a:spAutoFit/>
          </a:bodyPr>
          <a:lstStyle/>
          <a:p>
            <a:r>
              <a:rPr lang="fi-FI" sz="1800" noProof="1" smtClean="0">
                <a:solidFill>
                  <a:schemeClr val="accent4"/>
                </a:solidFill>
                <a:latin typeface="Segoe UI Light" pitchFamily="34" charset="0"/>
              </a:rPr>
              <a:t>incoming</a:t>
            </a:r>
          </a:p>
        </p:txBody>
      </p:sp>
      <p:cxnSp>
        <p:nvCxnSpPr>
          <p:cNvPr id="12" name="Straight Arrow Connector 11"/>
          <p:cNvCxnSpPr/>
          <p:nvPr/>
        </p:nvCxnSpPr>
        <p:spPr>
          <a:xfrm flipH="1">
            <a:off x="1975454" y="3881888"/>
            <a:ext cx="582" cy="37955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flipV="1">
            <a:off x="4511620" y="3844618"/>
            <a:ext cx="0" cy="379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685477" y="3844618"/>
            <a:ext cx="0" cy="379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303257" y="3864637"/>
            <a:ext cx="0" cy="379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303257" y="2242869"/>
            <a:ext cx="0" cy="628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63642" y="2337985"/>
            <a:ext cx="950773" cy="276999"/>
          </a:xfrm>
          <a:prstGeom prst="rect">
            <a:avLst/>
          </a:prstGeom>
          <a:noFill/>
        </p:spPr>
        <p:txBody>
          <a:bodyPr wrap="none" lIns="0" tIns="0" rIns="0" bIns="0" rtlCol="0">
            <a:spAutoFit/>
          </a:bodyPr>
          <a:lstStyle/>
          <a:p>
            <a:r>
              <a:rPr lang="fi-FI" sz="1800" noProof="1" smtClean="0">
                <a:solidFill>
                  <a:schemeClr val="accent1"/>
                </a:solidFill>
                <a:latin typeface="Segoe UI Light" pitchFamily="34" charset="0"/>
              </a:rPr>
              <a:t>broadcast</a:t>
            </a:r>
          </a:p>
        </p:txBody>
      </p:sp>
      <p:cxnSp>
        <p:nvCxnSpPr>
          <p:cNvPr id="27" name="Straight Arrow Connector 26"/>
          <p:cNvCxnSpPr/>
          <p:nvPr/>
        </p:nvCxnSpPr>
        <p:spPr>
          <a:xfrm flipV="1">
            <a:off x="4511617" y="2266197"/>
            <a:ext cx="0" cy="628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685477" y="2258533"/>
            <a:ext cx="0" cy="628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992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Käyttöskenaariot</a:t>
            </a:r>
            <a:endParaRPr lang="fi-FI" dirty="0"/>
          </a:p>
        </p:txBody>
      </p:sp>
      <p:sp>
        <p:nvSpPr>
          <p:cNvPr id="3" name="Text Placeholder 2"/>
          <p:cNvSpPr>
            <a:spLocks noGrp="1"/>
          </p:cNvSpPr>
          <p:nvPr>
            <p:ph type="body" sz="quarter" idx="10"/>
          </p:nvPr>
        </p:nvSpPr>
        <p:spPr>
          <a:xfrm>
            <a:off x="308155" y="1451222"/>
            <a:ext cx="8534219" cy="2928494"/>
          </a:xfrm>
        </p:spPr>
        <p:txBody>
          <a:bodyPr/>
          <a:lstStyle/>
          <a:p>
            <a:pPr marL="457200" indent="-457200">
              <a:buFont typeface="Arial" panose="020B0604020202020204" pitchFamily="34" charset="0"/>
              <a:buChar char="•"/>
            </a:pPr>
            <a:r>
              <a:rPr lang="fi-FI" dirty="0" smtClean="0"/>
              <a:t>Palvelimen tapahtumien visualisointi</a:t>
            </a:r>
          </a:p>
          <a:p>
            <a:pPr marL="457200" indent="-457200">
              <a:buFont typeface="Arial" panose="020B0604020202020204" pitchFamily="34" charset="0"/>
              <a:buChar char="•"/>
            </a:pPr>
            <a:r>
              <a:rPr lang="fi-FI" dirty="0" smtClean="0"/>
              <a:t>Ajallisen kytkennän (</a:t>
            </a:r>
            <a:r>
              <a:rPr lang="fi-FI" dirty="0" err="1" smtClean="0"/>
              <a:t>temporal</a:t>
            </a:r>
            <a:r>
              <a:rPr lang="fi-FI" dirty="0" smtClean="0"/>
              <a:t> </a:t>
            </a:r>
            <a:r>
              <a:rPr lang="fi-FI" dirty="0" err="1" smtClean="0"/>
              <a:t>coupling</a:t>
            </a:r>
            <a:r>
              <a:rPr lang="fi-FI" dirty="0" smtClean="0"/>
              <a:t>) vähentäminen</a:t>
            </a:r>
          </a:p>
          <a:p>
            <a:pPr marL="457200" indent="-457200">
              <a:buFont typeface="Arial" panose="020B0604020202020204" pitchFamily="34" charset="0"/>
              <a:buChar char="•"/>
            </a:pPr>
            <a:r>
              <a:rPr lang="fi-FI" dirty="0" err="1" smtClean="0"/>
              <a:t>Offline</a:t>
            </a:r>
            <a:r>
              <a:rPr lang="fi-FI" dirty="0" smtClean="0"/>
              <a:t>-sovellukset</a:t>
            </a:r>
          </a:p>
          <a:p>
            <a:pPr marL="457200" indent="-457200">
              <a:buFont typeface="Arial" panose="020B0604020202020204" pitchFamily="34" charset="0"/>
              <a:buChar char="•"/>
            </a:pPr>
            <a:r>
              <a:rPr lang="fi-FI" dirty="0" smtClean="0"/>
              <a:t>Pienen latenssin sovellukset (pelit, ryhmätyösovellukset yms.)</a:t>
            </a:r>
            <a:endParaRPr lang="fi-FI" dirty="0"/>
          </a:p>
        </p:txBody>
      </p:sp>
    </p:spTree>
    <p:extLst>
      <p:ext uri="{BB962C8B-B14F-4D97-AF65-F5344CB8AC3E}">
        <p14:creationId xmlns:p14="http://schemas.microsoft.com/office/powerpoint/2010/main" val="30300551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965" y="2919143"/>
            <a:ext cx="3950070" cy="1649682"/>
          </a:xfrm>
        </p:spPr>
        <p:txBody>
          <a:bodyPr/>
          <a:lstStyle/>
          <a:p>
            <a:r>
              <a:rPr lang="en-US" dirty="0" smtClean="0"/>
              <a:t>Demo: </a:t>
            </a:r>
          </a:p>
          <a:p>
            <a:r>
              <a:rPr lang="en-US" sz="3600" dirty="0" err="1" smtClean="0"/>
              <a:t>Visualisointi</a:t>
            </a:r>
            <a:endParaRPr lang="en-US" sz="3600" dirty="0" smtClean="0"/>
          </a:p>
          <a:p>
            <a:r>
              <a:rPr lang="en-US" sz="3600" dirty="0" err="1" smtClean="0"/>
              <a:t>Eri</a:t>
            </a:r>
            <a:r>
              <a:rPr lang="en-US" sz="3600" dirty="0" smtClean="0"/>
              <a:t> </a:t>
            </a:r>
            <a:r>
              <a:rPr lang="en-US" sz="3600" dirty="0" err="1" smtClean="0"/>
              <a:t>asiakasohjelmat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59" y="4629833"/>
            <a:ext cx="2198104" cy="2198104"/>
          </a:xfrm>
          <a:prstGeom prst="rect">
            <a:avLst/>
          </a:prstGeom>
        </p:spPr>
      </p:pic>
    </p:spTree>
    <p:extLst>
      <p:ext uri="{BB962C8B-B14F-4D97-AF65-F5344CB8AC3E}">
        <p14:creationId xmlns:p14="http://schemas.microsoft.com/office/powerpoint/2010/main" val="21101947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340414" y="3217651"/>
            <a:ext cx="1440611" cy="123357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298450" y="326672"/>
            <a:ext cx="8363938" cy="498598"/>
          </a:xfrm>
        </p:spPr>
        <p:txBody>
          <a:bodyPr/>
          <a:lstStyle/>
          <a:p>
            <a:r>
              <a:rPr lang="fi-FI" dirty="0" smtClean="0"/>
              <a:t>Ajallisen kytkennän vähentäminen</a:t>
            </a:r>
            <a:endParaRPr lang="fi-FI" dirty="0"/>
          </a:p>
        </p:txBody>
      </p:sp>
      <p:sp>
        <p:nvSpPr>
          <p:cNvPr id="3" name="Rectangle 2"/>
          <p:cNvSpPr/>
          <p:nvPr/>
        </p:nvSpPr>
        <p:spPr bwMode="auto">
          <a:xfrm>
            <a:off x="534838" y="2717319"/>
            <a:ext cx="1440611" cy="1233578"/>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Selain</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Rectangle 3"/>
          <p:cNvSpPr/>
          <p:nvPr/>
        </p:nvSpPr>
        <p:spPr bwMode="auto">
          <a:xfrm>
            <a:off x="5917719" y="2717319"/>
            <a:ext cx="1440611" cy="1233578"/>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Palvelin</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8" name="Group 17"/>
          <p:cNvGrpSpPr/>
          <p:nvPr/>
        </p:nvGrpSpPr>
        <p:grpSpPr>
          <a:xfrm>
            <a:off x="2104842" y="2462643"/>
            <a:ext cx="3614470" cy="444459"/>
            <a:chOff x="2104842" y="2462643"/>
            <a:chExt cx="3614470" cy="444459"/>
          </a:xfrm>
        </p:grpSpPr>
        <p:cxnSp>
          <p:nvCxnSpPr>
            <p:cNvPr id="6" name="Straight Arrow Connector 5"/>
            <p:cNvCxnSpPr/>
            <p:nvPr/>
          </p:nvCxnSpPr>
          <p:spPr>
            <a:xfrm>
              <a:off x="2104842" y="2898475"/>
              <a:ext cx="3614470" cy="8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36496" y="2462643"/>
              <a:ext cx="1158972" cy="430887"/>
            </a:xfrm>
            <a:prstGeom prst="rect">
              <a:avLst/>
            </a:prstGeom>
            <a:noFill/>
          </p:spPr>
          <p:txBody>
            <a:bodyPr wrap="none" lIns="0" tIns="0" rIns="0" bIns="0" rtlCol="0">
              <a:spAutoFit/>
            </a:bodyPr>
            <a:lstStyle/>
            <a:p>
              <a:r>
                <a:rPr lang="fi-FI" sz="2800" dirty="0" smtClean="0">
                  <a:solidFill>
                    <a:schemeClr val="accent1"/>
                  </a:solidFill>
                  <a:latin typeface="Segoe UI Light" pitchFamily="34" charset="0"/>
                </a:rPr>
                <a:t>hyväksy</a:t>
              </a:r>
            </a:p>
          </p:txBody>
        </p:sp>
      </p:grpSp>
      <p:sp>
        <p:nvSpPr>
          <p:cNvPr id="10" name="Can 9"/>
          <p:cNvSpPr/>
          <p:nvPr/>
        </p:nvSpPr>
        <p:spPr bwMode="auto">
          <a:xfrm>
            <a:off x="6724288" y="5279364"/>
            <a:ext cx="672861" cy="905775"/>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2" name="Straight Arrow Connector 11"/>
          <p:cNvCxnSpPr>
            <a:stCxn id="9" idx="2"/>
            <a:endCxn id="10" idx="1"/>
          </p:cNvCxnSpPr>
          <p:nvPr/>
        </p:nvCxnSpPr>
        <p:spPr>
          <a:xfrm flipH="1">
            <a:off x="7060719" y="4451229"/>
            <a:ext cx="1" cy="82813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nvGrpSpPr>
          <p:cNvPr id="17" name="Group 16"/>
          <p:cNvGrpSpPr/>
          <p:nvPr/>
        </p:nvGrpSpPr>
        <p:grpSpPr>
          <a:xfrm>
            <a:off x="2104842" y="3243966"/>
            <a:ext cx="3614470" cy="439513"/>
            <a:chOff x="2104842" y="3243966"/>
            <a:chExt cx="3614470" cy="439513"/>
          </a:xfrm>
        </p:grpSpPr>
        <p:cxnSp>
          <p:nvCxnSpPr>
            <p:cNvPr id="15" name="Straight Arrow Connector 14"/>
            <p:cNvCxnSpPr/>
            <p:nvPr/>
          </p:nvCxnSpPr>
          <p:spPr>
            <a:xfrm flipH="1" flipV="1">
              <a:off x="2104842" y="3674853"/>
              <a:ext cx="3614470" cy="8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34556" y="3243966"/>
              <a:ext cx="1275990" cy="430887"/>
            </a:xfrm>
            <a:prstGeom prst="rect">
              <a:avLst/>
            </a:prstGeom>
            <a:noFill/>
          </p:spPr>
          <p:txBody>
            <a:bodyPr wrap="none" lIns="0" tIns="0" rIns="0" bIns="0" rtlCol="0">
              <a:spAutoFit/>
            </a:bodyPr>
            <a:lstStyle/>
            <a:p>
              <a:r>
                <a:rPr lang="fi-FI" sz="2800" dirty="0" smtClean="0">
                  <a:solidFill>
                    <a:schemeClr val="accent1"/>
                  </a:solidFill>
                  <a:latin typeface="Segoe UI Light" pitchFamily="34" charset="0"/>
                </a:rPr>
                <a:t>onnistui!</a:t>
              </a:r>
            </a:p>
          </p:txBody>
        </p:sp>
      </p:grpSp>
      <p:grpSp>
        <p:nvGrpSpPr>
          <p:cNvPr id="29" name="Group 28"/>
          <p:cNvGrpSpPr/>
          <p:nvPr/>
        </p:nvGrpSpPr>
        <p:grpSpPr>
          <a:xfrm>
            <a:off x="2968369" y="3001993"/>
            <a:ext cx="4057204" cy="3044693"/>
            <a:chOff x="2968369" y="3001993"/>
            <a:chExt cx="4057204" cy="3044693"/>
          </a:xfrm>
        </p:grpSpPr>
        <p:cxnSp>
          <p:nvCxnSpPr>
            <p:cNvPr id="20" name="Straight Arrow Connector 19"/>
            <p:cNvCxnSpPr>
              <a:stCxn id="26" idx="0"/>
            </p:cNvCxnSpPr>
            <p:nvPr/>
          </p:nvCxnSpPr>
          <p:spPr>
            <a:xfrm flipV="1">
              <a:off x="4549732" y="3001993"/>
              <a:ext cx="436336" cy="2613806"/>
            </a:xfrm>
            <a:prstGeom prst="straightConnector1">
              <a:avLst/>
            </a:prstGeom>
            <a:ln>
              <a:solidFill>
                <a:schemeClr val="accent3"/>
              </a:solidFill>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1"/>
            <p:cNvCxnSpPr>
              <a:stCxn id="26" idx="0"/>
            </p:cNvCxnSpPr>
            <p:nvPr/>
          </p:nvCxnSpPr>
          <p:spPr>
            <a:xfrm flipV="1">
              <a:off x="4549732" y="4692771"/>
              <a:ext cx="2475841" cy="923028"/>
            </a:xfrm>
            <a:prstGeom prst="straightConnector1">
              <a:avLst/>
            </a:prstGeom>
            <a:ln>
              <a:solidFill>
                <a:schemeClr val="accent3"/>
              </a:solidFill>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p:cNvCxnSpPr>
              <a:stCxn id="26" idx="0"/>
            </p:cNvCxnSpPr>
            <p:nvPr/>
          </p:nvCxnSpPr>
          <p:spPr>
            <a:xfrm flipH="1" flipV="1">
              <a:off x="3980841" y="3756803"/>
              <a:ext cx="568891" cy="1858996"/>
            </a:xfrm>
            <a:prstGeom prst="straightConnector1">
              <a:avLst/>
            </a:prstGeom>
            <a:ln>
              <a:solidFill>
                <a:schemeClr val="accent3"/>
              </a:solidFill>
              <a:tailEnd type="triangle"/>
            </a:ln>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a:off x="2968369" y="5615799"/>
              <a:ext cx="3162725" cy="430887"/>
            </a:xfrm>
            <a:prstGeom prst="rect">
              <a:avLst/>
            </a:prstGeom>
            <a:noFill/>
          </p:spPr>
          <p:txBody>
            <a:bodyPr wrap="none" lIns="0" tIns="0" rIns="0" bIns="0" rtlCol="0">
              <a:spAutoFit/>
            </a:bodyPr>
            <a:lstStyle/>
            <a:p>
              <a:r>
                <a:rPr lang="fi-FI" sz="2800" dirty="0" smtClean="0">
                  <a:solidFill>
                    <a:schemeClr val="accent3"/>
                  </a:solidFill>
                  <a:latin typeface="Segoe UI Light" pitchFamily="34" charset="0"/>
                </a:rPr>
                <a:t>10 ms, 1 s, 100 s, ∞ s?</a:t>
              </a:r>
            </a:p>
          </p:txBody>
        </p:sp>
      </p:grpSp>
    </p:spTree>
    <p:extLst>
      <p:ext uri="{BB962C8B-B14F-4D97-AF65-F5344CB8AC3E}">
        <p14:creationId xmlns:p14="http://schemas.microsoft.com/office/powerpoint/2010/main" val="594871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340414" y="3217651"/>
            <a:ext cx="1440611" cy="123357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298450" y="326672"/>
            <a:ext cx="8363938" cy="498598"/>
          </a:xfrm>
        </p:spPr>
        <p:txBody>
          <a:bodyPr/>
          <a:lstStyle/>
          <a:p>
            <a:r>
              <a:rPr lang="fi-FI" dirty="0" smtClean="0"/>
              <a:t>Ajallisen kytkennän vähentäminen  </a:t>
            </a:r>
            <a:r>
              <a:rPr lang="fi-FI" sz="2000" dirty="0" smtClean="0"/>
              <a:t>== </a:t>
            </a:r>
            <a:r>
              <a:rPr lang="fi-FI" sz="2000" dirty="0" err="1" smtClean="0"/>
              <a:t>store</a:t>
            </a:r>
            <a:r>
              <a:rPr lang="fi-FI" sz="2000" dirty="0" smtClean="0"/>
              <a:t> &amp; </a:t>
            </a:r>
            <a:r>
              <a:rPr lang="fi-FI" sz="2000" dirty="0" err="1" smtClean="0"/>
              <a:t>forward</a:t>
            </a:r>
            <a:endParaRPr lang="fi-FI" dirty="0"/>
          </a:p>
        </p:txBody>
      </p:sp>
      <p:sp>
        <p:nvSpPr>
          <p:cNvPr id="3" name="Rectangle 2"/>
          <p:cNvSpPr/>
          <p:nvPr/>
        </p:nvSpPr>
        <p:spPr bwMode="auto">
          <a:xfrm>
            <a:off x="534838" y="2717319"/>
            <a:ext cx="1440611" cy="1233578"/>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Selain</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Rectangle 3"/>
          <p:cNvSpPr/>
          <p:nvPr/>
        </p:nvSpPr>
        <p:spPr bwMode="auto">
          <a:xfrm>
            <a:off x="5917719" y="2717319"/>
            <a:ext cx="1440611" cy="1233578"/>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Palvelin</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an 9"/>
          <p:cNvSpPr/>
          <p:nvPr/>
        </p:nvSpPr>
        <p:spPr bwMode="auto">
          <a:xfrm>
            <a:off x="6724288" y="5279364"/>
            <a:ext cx="672861" cy="905775"/>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 DB</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2" name="Straight Arrow Connector 11"/>
          <p:cNvCxnSpPr>
            <a:stCxn id="9" idx="2"/>
            <a:endCxn id="10" idx="1"/>
          </p:cNvCxnSpPr>
          <p:nvPr/>
        </p:nvCxnSpPr>
        <p:spPr>
          <a:xfrm flipH="1">
            <a:off x="7060719" y="4451229"/>
            <a:ext cx="1" cy="82813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nvGrpSpPr>
          <p:cNvPr id="17" name="Group 16"/>
          <p:cNvGrpSpPr/>
          <p:nvPr/>
        </p:nvGrpSpPr>
        <p:grpSpPr>
          <a:xfrm>
            <a:off x="1975449" y="3407864"/>
            <a:ext cx="3901444" cy="405009"/>
            <a:chOff x="2104842" y="3278470"/>
            <a:chExt cx="3614470" cy="405009"/>
          </a:xfrm>
        </p:grpSpPr>
        <p:cxnSp>
          <p:nvCxnSpPr>
            <p:cNvPr id="15" name="Straight Arrow Connector 14"/>
            <p:cNvCxnSpPr/>
            <p:nvPr/>
          </p:nvCxnSpPr>
          <p:spPr>
            <a:xfrm flipH="1" flipV="1">
              <a:off x="2104842" y="3674853"/>
              <a:ext cx="3614470" cy="862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2305" y="3278470"/>
              <a:ext cx="1055464" cy="369332"/>
            </a:xfrm>
            <a:prstGeom prst="rect">
              <a:avLst/>
            </a:prstGeom>
            <a:noFill/>
          </p:spPr>
          <p:txBody>
            <a:bodyPr wrap="none" lIns="0" tIns="0" rIns="0" bIns="0" rtlCol="0">
              <a:spAutoFit/>
            </a:bodyPr>
            <a:lstStyle/>
            <a:p>
              <a:r>
                <a:rPr lang="fi-FI" sz="2400" dirty="0" smtClean="0">
                  <a:solidFill>
                    <a:schemeClr val="accent1"/>
                  </a:solidFill>
                  <a:latin typeface="Segoe UI Light" pitchFamily="34" charset="0"/>
                </a:rPr>
                <a:t>onnistui!</a:t>
              </a:r>
            </a:p>
          </p:txBody>
        </p:sp>
      </p:grpSp>
      <p:sp>
        <p:nvSpPr>
          <p:cNvPr id="5" name="Can 4"/>
          <p:cNvSpPr/>
          <p:nvPr/>
        </p:nvSpPr>
        <p:spPr bwMode="auto">
          <a:xfrm rot="5400000">
            <a:off x="1875950" y="2665997"/>
            <a:ext cx="465824" cy="690114"/>
          </a:xfrm>
          <a:prstGeom prst="can">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54" name="Group 53"/>
          <p:cNvGrpSpPr/>
          <p:nvPr/>
        </p:nvGrpSpPr>
        <p:grpSpPr>
          <a:xfrm>
            <a:off x="1106685" y="1974011"/>
            <a:ext cx="1002177" cy="804130"/>
            <a:chOff x="1106685" y="1974011"/>
            <a:chExt cx="1002177" cy="804130"/>
          </a:xfrm>
        </p:grpSpPr>
        <p:cxnSp>
          <p:nvCxnSpPr>
            <p:cNvPr id="14" name="Elbow Connector 13"/>
            <p:cNvCxnSpPr>
              <a:stCxn id="3" idx="0"/>
              <a:endCxn id="5" idx="2"/>
            </p:cNvCxnSpPr>
            <p:nvPr/>
          </p:nvCxnSpPr>
          <p:spPr>
            <a:xfrm rot="16200000" flipH="1">
              <a:off x="1651591" y="2320871"/>
              <a:ext cx="60823" cy="853718"/>
            </a:xfrm>
            <a:prstGeom prst="bentConnector3">
              <a:avLst>
                <a:gd name="adj1" fmla="val -460224"/>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06685" y="1974011"/>
              <a:ext cx="992259" cy="369332"/>
            </a:xfrm>
            <a:prstGeom prst="rect">
              <a:avLst/>
            </a:prstGeom>
            <a:noFill/>
          </p:spPr>
          <p:txBody>
            <a:bodyPr wrap="none" lIns="0" tIns="0" rIns="0" bIns="0" rtlCol="0">
              <a:spAutoFit/>
            </a:bodyPr>
            <a:lstStyle/>
            <a:p>
              <a:r>
                <a:rPr lang="fi-FI" sz="2400" dirty="0" smtClean="0">
                  <a:solidFill>
                    <a:schemeClr val="accent1"/>
                  </a:solidFill>
                  <a:latin typeface="Segoe UI Light" pitchFamily="34" charset="0"/>
                </a:rPr>
                <a:t>hyväksy</a:t>
              </a:r>
            </a:p>
          </p:txBody>
        </p:sp>
      </p:grpSp>
      <p:grpSp>
        <p:nvGrpSpPr>
          <p:cNvPr id="55" name="Group 54"/>
          <p:cNvGrpSpPr/>
          <p:nvPr/>
        </p:nvGrpSpPr>
        <p:grpSpPr>
          <a:xfrm>
            <a:off x="1255145" y="3243965"/>
            <a:ext cx="853718" cy="1373730"/>
            <a:chOff x="1255145" y="3243965"/>
            <a:chExt cx="853718" cy="1373730"/>
          </a:xfrm>
        </p:grpSpPr>
        <p:cxnSp>
          <p:nvCxnSpPr>
            <p:cNvPr id="30" name="Elbow Connector 29"/>
            <p:cNvCxnSpPr>
              <a:stCxn id="5" idx="4"/>
              <a:endCxn id="3" idx="2"/>
            </p:cNvCxnSpPr>
            <p:nvPr/>
          </p:nvCxnSpPr>
          <p:spPr>
            <a:xfrm rot="5400000">
              <a:off x="1328538" y="3170572"/>
              <a:ext cx="706931" cy="853718"/>
            </a:xfrm>
            <a:prstGeom prst="bentConnector3">
              <a:avLst>
                <a:gd name="adj1" fmla="val 132337"/>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51743" y="4248363"/>
              <a:ext cx="397545" cy="369332"/>
            </a:xfrm>
            <a:prstGeom prst="rect">
              <a:avLst/>
            </a:prstGeom>
            <a:noFill/>
          </p:spPr>
          <p:txBody>
            <a:bodyPr wrap="none" lIns="0" tIns="0" rIns="0" bIns="0" rtlCol="0">
              <a:spAutoFit/>
            </a:bodyPr>
            <a:lstStyle/>
            <a:p>
              <a:r>
                <a:rPr lang="fi-FI" sz="2400" dirty="0" smtClean="0">
                  <a:solidFill>
                    <a:schemeClr val="accent1"/>
                  </a:solidFill>
                  <a:latin typeface="Segoe UI Light" pitchFamily="34" charset="0"/>
                </a:rPr>
                <a:t>ok!</a:t>
              </a:r>
            </a:p>
          </p:txBody>
        </p:sp>
      </p:grpSp>
      <p:sp>
        <p:nvSpPr>
          <p:cNvPr id="37" name="Can 36"/>
          <p:cNvSpPr/>
          <p:nvPr/>
        </p:nvSpPr>
        <p:spPr bwMode="auto">
          <a:xfrm>
            <a:off x="6301587" y="944589"/>
            <a:ext cx="672861" cy="905775"/>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fi-FI"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MSG DB</a:t>
            </a:r>
            <a:endParaRPr lang="fi-FI"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56" name="Group 55"/>
          <p:cNvGrpSpPr/>
          <p:nvPr/>
        </p:nvGrpSpPr>
        <p:grpSpPr>
          <a:xfrm>
            <a:off x="2453919" y="2450118"/>
            <a:ext cx="3463800" cy="397040"/>
            <a:chOff x="2453919" y="2450118"/>
            <a:chExt cx="3463800" cy="397040"/>
          </a:xfrm>
        </p:grpSpPr>
        <p:cxnSp>
          <p:nvCxnSpPr>
            <p:cNvPr id="39" name="Straight Arrow Connector 38"/>
            <p:cNvCxnSpPr/>
            <p:nvPr/>
          </p:nvCxnSpPr>
          <p:spPr>
            <a:xfrm>
              <a:off x="2453919" y="2847158"/>
              <a:ext cx="3463800"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6404" y="2450118"/>
              <a:ext cx="562655" cy="369332"/>
            </a:xfrm>
            <a:prstGeom prst="rect">
              <a:avLst/>
            </a:prstGeom>
            <a:noFill/>
          </p:spPr>
          <p:txBody>
            <a:bodyPr wrap="none" lIns="0" tIns="0" rIns="0" bIns="0" rtlCol="0">
              <a:spAutoFit/>
            </a:bodyPr>
            <a:lstStyle/>
            <a:p>
              <a:r>
                <a:rPr lang="fi-FI" sz="2400" dirty="0" err="1" smtClean="0">
                  <a:solidFill>
                    <a:schemeClr val="accent1"/>
                  </a:solidFill>
                  <a:latin typeface="Segoe UI Light" pitchFamily="34" charset="0"/>
                </a:rPr>
                <a:t>cmd</a:t>
              </a:r>
              <a:endParaRPr lang="fi-FI" sz="2400" dirty="0" smtClean="0">
                <a:solidFill>
                  <a:schemeClr val="accent1"/>
                </a:solidFill>
                <a:latin typeface="Segoe UI Light" pitchFamily="34" charset="0"/>
              </a:endParaRPr>
            </a:p>
          </p:txBody>
        </p:sp>
      </p:grpSp>
      <p:grpSp>
        <p:nvGrpSpPr>
          <p:cNvPr id="57" name="Group 56"/>
          <p:cNvGrpSpPr/>
          <p:nvPr/>
        </p:nvGrpSpPr>
        <p:grpSpPr>
          <a:xfrm>
            <a:off x="5013290" y="1850364"/>
            <a:ext cx="1478091" cy="866955"/>
            <a:chOff x="5013290" y="1850364"/>
            <a:chExt cx="1478091" cy="866955"/>
          </a:xfrm>
        </p:grpSpPr>
        <p:cxnSp>
          <p:nvCxnSpPr>
            <p:cNvPr id="43" name="Straight Arrow Connector 42"/>
            <p:cNvCxnSpPr/>
            <p:nvPr/>
          </p:nvCxnSpPr>
          <p:spPr>
            <a:xfrm flipH="1" flipV="1">
              <a:off x="6491374" y="1850364"/>
              <a:ext cx="7" cy="86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13290" y="1914509"/>
              <a:ext cx="1465145" cy="369332"/>
            </a:xfrm>
            <a:prstGeom prst="rect">
              <a:avLst/>
            </a:prstGeom>
            <a:noFill/>
          </p:spPr>
          <p:txBody>
            <a:bodyPr wrap="none" lIns="0" tIns="0" rIns="0" bIns="0" rtlCol="0">
              <a:spAutoFit/>
            </a:bodyPr>
            <a:lstStyle/>
            <a:p>
              <a:r>
                <a:rPr lang="fi-FI" sz="2400" dirty="0" smtClean="0">
                  <a:solidFill>
                    <a:schemeClr val="accent1"/>
                  </a:solidFill>
                  <a:latin typeface="Segoe UI Light" pitchFamily="34" charset="0"/>
                </a:rPr>
                <a:t>käsitelty jo?</a:t>
              </a:r>
            </a:p>
          </p:txBody>
        </p:sp>
      </p:grpSp>
      <p:grpSp>
        <p:nvGrpSpPr>
          <p:cNvPr id="58" name="Group 57"/>
          <p:cNvGrpSpPr/>
          <p:nvPr/>
        </p:nvGrpSpPr>
        <p:grpSpPr>
          <a:xfrm>
            <a:off x="6866626" y="1838503"/>
            <a:ext cx="1032565" cy="878815"/>
            <a:chOff x="6866626" y="1838503"/>
            <a:chExt cx="1032565" cy="878815"/>
          </a:xfrm>
        </p:grpSpPr>
        <p:cxnSp>
          <p:nvCxnSpPr>
            <p:cNvPr id="47" name="Straight Arrow Connector 46"/>
            <p:cNvCxnSpPr/>
            <p:nvPr/>
          </p:nvCxnSpPr>
          <p:spPr>
            <a:xfrm flipV="1">
              <a:off x="6866626" y="1838503"/>
              <a:ext cx="0" cy="87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92505" y="1921347"/>
              <a:ext cx="1006686" cy="738664"/>
            </a:xfrm>
            <a:prstGeom prst="rect">
              <a:avLst/>
            </a:prstGeom>
            <a:noFill/>
          </p:spPr>
          <p:txBody>
            <a:bodyPr wrap="none" lIns="0" tIns="0" rIns="0" bIns="0" rtlCol="0">
              <a:spAutoFit/>
            </a:bodyPr>
            <a:lstStyle/>
            <a:p>
              <a:r>
                <a:rPr lang="fi-FI" sz="2400" dirty="0">
                  <a:solidFill>
                    <a:schemeClr val="accent1"/>
                  </a:solidFill>
                  <a:latin typeface="Segoe UI Light" pitchFamily="34" charset="0"/>
                </a:rPr>
                <a:t>t</a:t>
              </a:r>
              <a:r>
                <a:rPr lang="fi-FI" sz="2400" dirty="0" smtClean="0">
                  <a:solidFill>
                    <a:schemeClr val="accent1"/>
                  </a:solidFill>
                  <a:latin typeface="Segoe UI Light" pitchFamily="34" charset="0"/>
                </a:rPr>
                <a:t>allenna</a:t>
              </a:r>
            </a:p>
            <a:p>
              <a:r>
                <a:rPr lang="fi-FI" sz="2400" dirty="0" err="1" smtClean="0">
                  <a:solidFill>
                    <a:schemeClr val="accent1"/>
                  </a:solidFill>
                  <a:latin typeface="Segoe UI Light" pitchFamily="34" charset="0"/>
                </a:rPr>
                <a:t>cmd</a:t>
              </a:r>
              <a:endParaRPr lang="fi-FI" sz="2400" dirty="0" smtClean="0">
                <a:solidFill>
                  <a:schemeClr val="accent1"/>
                </a:solidFill>
                <a:latin typeface="Segoe UI Light" pitchFamily="34" charset="0"/>
              </a:endParaRPr>
            </a:p>
          </p:txBody>
        </p:sp>
      </p:grpSp>
      <p:grpSp>
        <p:nvGrpSpPr>
          <p:cNvPr id="51" name="Group 50"/>
          <p:cNvGrpSpPr/>
          <p:nvPr/>
        </p:nvGrpSpPr>
        <p:grpSpPr>
          <a:xfrm>
            <a:off x="2438971" y="2855127"/>
            <a:ext cx="3437922" cy="370505"/>
            <a:chOff x="2104842" y="3200836"/>
            <a:chExt cx="3614470" cy="370505"/>
          </a:xfrm>
        </p:grpSpPr>
        <p:cxnSp>
          <p:nvCxnSpPr>
            <p:cNvPr id="52" name="Straight Arrow Connector 51"/>
            <p:cNvCxnSpPr/>
            <p:nvPr/>
          </p:nvCxnSpPr>
          <p:spPr>
            <a:xfrm flipH="1" flipV="1">
              <a:off x="2104842" y="3562715"/>
              <a:ext cx="3614470" cy="862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79196" y="3200836"/>
              <a:ext cx="446611" cy="369332"/>
            </a:xfrm>
            <a:prstGeom prst="rect">
              <a:avLst/>
            </a:prstGeom>
            <a:noFill/>
          </p:spPr>
          <p:txBody>
            <a:bodyPr wrap="none" lIns="0" tIns="0" rIns="0" bIns="0" rtlCol="0">
              <a:spAutoFit/>
            </a:bodyPr>
            <a:lstStyle/>
            <a:p>
              <a:r>
                <a:rPr lang="fi-FI" sz="2400" dirty="0" err="1" smtClean="0">
                  <a:solidFill>
                    <a:schemeClr val="accent1"/>
                  </a:solidFill>
                  <a:latin typeface="Segoe UI Light" pitchFamily="34" charset="0"/>
                </a:rPr>
                <a:t>ack</a:t>
              </a:r>
              <a:endParaRPr lang="fi-FI" sz="2400" dirty="0" smtClean="0">
                <a:solidFill>
                  <a:schemeClr val="accent1"/>
                </a:solidFill>
                <a:latin typeface="Segoe UI Light" pitchFamily="34" charset="0"/>
              </a:endParaRPr>
            </a:p>
          </p:txBody>
        </p:sp>
      </p:grpSp>
      <p:grpSp>
        <p:nvGrpSpPr>
          <p:cNvPr id="67" name="Group 66"/>
          <p:cNvGrpSpPr/>
          <p:nvPr/>
        </p:nvGrpSpPr>
        <p:grpSpPr>
          <a:xfrm>
            <a:off x="6974448" y="1397477"/>
            <a:ext cx="2159934" cy="1936631"/>
            <a:chOff x="6974448" y="1397477"/>
            <a:chExt cx="2159934" cy="1936631"/>
          </a:xfrm>
        </p:grpSpPr>
        <p:cxnSp>
          <p:nvCxnSpPr>
            <p:cNvPr id="60" name="Elbow Connector 59"/>
            <p:cNvCxnSpPr>
              <a:stCxn id="4" idx="3"/>
              <a:endCxn id="37" idx="4"/>
            </p:cNvCxnSpPr>
            <p:nvPr/>
          </p:nvCxnSpPr>
          <p:spPr>
            <a:xfrm flipH="1" flipV="1">
              <a:off x="6974448" y="1397477"/>
              <a:ext cx="383882" cy="1936631"/>
            </a:xfrm>
            <a:prstGeom prst="bentConnector3">
              <a:avLst>
                <a:gd name="adj1" fmla="val -181485"/>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127696" y="1921347"/>
              <a:ext cx="1006686" cy="738664"/>
            </a:xfrm>
            <a:prstGeom prst="rect">
              <a:avLst/>
            </a:prstGeom>
            <a:noFill/>
          </p:spPr>
          <p:txBody>
            <a:bodyPr wrap="none" lIns="0" tIns="0" rIns="0" bIns="0" rtlCol="0">
              <a:spAutoFit/>
            </a:bodyPr>
            <a:lstStyle/>
            <a:p>
              <a:r>
                <a:rPr lang="fi-FI" sz="2400" dirty="0" smtClean="0">
                  <a:solidFill>
                    <a:schemeClr val="accent1"/>
                  </a:solidFill>
                  <a:latin typeface="Segoe UI Light" pitchFamily="34" charset="0"/>
                </a:rPr>
                <a:t>tallenna</a:t>
              </a:r>
            </a:p>
            <a:p>
              <a:r>
                <a:rPr lang="fi-FI" sz="2400" dirty="0" smtClean="0">
                  <a:solidFill>
                    <a:schemeClr val="accent1"/>
                  </a:solidFill>
                  <a:latin typeface="Segoe UI Light" pitchFamily="34" charset="0"/>
                </a:rPr>
                <a:t>vastaus</a:t>
              </a:r>
            </a:p>
          </p:txBody>
        </p:sp>
      </p:grpSp>
    </p:spTree>
    <p:extLst>
      <p:ext uri="{BB962C8B-B14F-4D97-AF65-F5344CB8AC3E}">
        <p14:creationId xmlns:p14="http://schemas.microsoft.com/office/powerpoint/2010/main" val="2658044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965" y="3473140"/>
            <a:ext cx="3950070" cy="1095685"/>
          </a:xfrm>
        </p:spPr>
        <p:txBody>
          <a:bodyPr/>
          <a:lstStyle/>
          <a:p>
            <a:r>
              <a:rPr lang="en-US" dirty="0" smtClean="0"/>
              <a:t>Demo: </a:t>
            </a:r>
          </a:p>
          <a:p>
            <a:r>
              <a:rPr lang="en-US" sz="3600" dirty="0" smtClean="0"/>
              <a:t>Temporal coupling</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59" y="4629833"/>
            <a:ext cx="2198104" cy="2198104"/>
          </a:xfrm>
          <a:prstGeom prst="rect">
            <a:avLst/>
          </a:prstGeom>
        </p:spPr>
      </p:pic>
    </p:spTree>
    <p:extLst>
      <p:ext uri="{BB962C8B-B14F-4D97-AF65-F5344CB8AC3E}">
        <p14:creationId xmlns:p14="http://schemas.microsoft.com/office/powerpoint/2010/main" val="31132211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08155" y="1451222"/>
            <a:ext cx="8534219" cy="4173963"/>
          </a:xfrm>
        </p:spPr>
        <p:txBody>
          <a:bodyPr/>
          <a:lstStyle/>
          <a:p>
            <a:pPr marL="457200" indent="-457200">
              <a:buFont typeface="Arial" panose="020B0604020202020204" pitchFamily="34" charset="0"/>
              <a:buChar char="•"/>
            </a:pPr>
            <a:r>
              <a:rPr lang="fi-FI" dirty="0" smtClean="0"/>
              <a:t>SignalR?</a:t>
            </a:r>
          </a:p>
          <a:p>
            <a:pPr marL="457200" indent="-457200">
              <a:buFont typeface="Arial" panose="020B0604020202020204" pitchFamily="34" charset="0"/>
              <a:buChar char="•"/>
            </a:pPr>
            <a:r>
              <a:rPr lang="fi-FI" dirty="0" smtClean="0"/>
              <a:t>Miksi?</a:t>
            </a:r>
          </a:p>
          <a:p>
            <a:pPr marL="457200" indent="-457200">
              <a:buFont typeface="Arial" panose="020B0604020202020204" pitchFamily="34" charset="0"/>
              <a:buChar char="•"/>
            </a:pPr>
            <a:r>
              <a:rPr lang="fi-FI" dirty="0" smtClean="0"/>
              <a:t>Tekniikka</a:t>
            </a:r>
          </a:p>
          <a:p>
            <a:pPr marL="457200" indent="-457200">
              <a:buFont typeface="Arial" panose="020B0604020202020204" pitchFamily="34" charset="0"/>
              <a:buChar char="•"/>
            </a:pPr>
            <a:r>
              <a:rPr lang="fi-FI" dirty="0" smtClean="0"/>
              <a:t>Suorituskyky</a:t>
            </a:r>
          </a:p>
          <a:p>
            <a:pPr marL="457200" indent="-457200">
              <a:buFont typeface="Arial" panose="020B0604020202020204" pitchFamily="34" charset="0"/>
              <a:buChar char="•"/>
            </a:pPr>
            <a:r>
              <a:rPr lang="fi-FI" dirty="0" smtClean="0"/>
              <a:t>Vaihtoehdot</a:t>
            </a:r>
          </a:p>
          <a:p>
            <a:pPr marL="457200" indent="-457200">
              <a:buFont typeface="Arial" panose="020B0604020202020204" pitchFamily="34" charset="0"/>
              <a:buChar char="•"/>
            </a:pPr>
            <a:r>
              <a:rPr lang="fi-FI" dirty="0" smtClean="0"/>
              <a:t>Käyttöskenaariot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45505634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JavaScript </a:t>
            </a:r>
            <a:r>
              <a:rPr lang="fi-FI" dirty="0" err="1" smtClean="0"/>
              <a:t>store</a:t>
            </a:r>
            <a:r>
              <a:rPr lang="fi-FI" dirty="0" smtClean="0"/>
              <a:t> &amp; </a:t>
            </a:r>
            <a:r>
              <a:rPr lang="fi-FI" dirty="0" err="1" smtClean="0"/>
              <a:t>forward</a:t>
            </a:r>
            <a:endParaRPr lang="fi-FI" dirty="0"/>
          </a:p>
        </p:txBody>
      </p:sp>
      <p:sp>
        <p:nvSpPr>
          <p:cNvPr id="3" name="Text Placeholder 2"/>
          <p:cNvSpPr>
            <a:spLocks noGrp="1"/>
          </p:cNvSpPr>
          <p:nvPr>
            <p:ph type="body" sz="quarter" idx="10"/>
          </p:nvPr>
        </p:nvSpPr>
        <p:spPr>
          <a:xfrm>
            <a:off x="308155" y="1451222"/>
            <a:ext cx="8534219" cy="3300904"/>
          </a:xfrm>
        </p:spPr>
        <p:txBody>
          <a:bodyPr/>
          <a:lstStyle/>
          <a:p>
            <a:r>
              <a:rPr lang="en-US" sz="1800" noProof="1">
                <a:solidFill>
                  <a:srgbClr val="008000"/>
                </a:solidFill>
                <a:highlight>
                  <a:srgbClr val="FFFFFF"/>
                </a:highlight>
                <a:latin typeface="Lucida Console" panose="020B0609040504020204" pitchFamily="49" charset="0"/>
              </a:rPr>
              <a:t>// </a:t>
            </a:r>
            <a:r>
              <a:rPr lang="en-US" sz="1800" noProof="1" smtClean="0">
                <a:solidFill>
                  <a:srgbClr val="008000"/>
                </a:solidFill>
                <a:highlight>
                  <a:srgbClr val="FFFFFF"/>
                </a:highlight>
                <a:latin typeface="Lucida Console" panose="020B0609040504020204" pitchFamily="49" charset="0"/>
              </a:rPr>
              <a:t>Initialize bus with desired send and receive transports</a:t>
            </a:r>
            <a:endParaRPr lang="en-US" sz="1800" noProof="1" smtClean="0">
              <a:solidFill>
                <a:srgbClr val="000000"/>
              </a:solidFill>
              <a:highlight>
                <a:srgbClr val="FFFFFF"/>
              </a:highlight>
              <a:latin typeface="Lucida Console" panose="020B0609040504020204" pitchFamily="49" charset="0"/>
            </a:endParaRPr>
          </a:p>
          <a:p>
            <a:r>
              <a:rPr lang="en-US" sz="1800" noProof="1" smtClean="0">
                <a:solidFill>
                  <a:srgbClr val="000000"/>
                </a:solidFill>
                <a:highlight>
                  <a:srgbClr val="FFFFFF"/>
                </a:highlight>
                <a:latin typeface="Lucida Console" panose="020B0609040504020204" pitchFamily="49" charset="0"/>
              </a:rPr>
              <a:t>bus = </a:t>
            </a:r>
            <a:r>
              <a:rPr lang="en-US" sz="1800" noProof="1" smtClean="0">
                <a:solidFill>
                  <a:srgbClr val="0000FF"/>
                </a:solidFill>
                <a:highlight>
                  <a:srgbClr val="FFFFFF"/>
                </a:highlight>
                <a:latin typeface="Lucida Console" panose="020B0609040504020204" pitchFamily="49" charset="0"/>
              </a:rPr>
              <a:t>new</a:t>
            </a:r>
            <a:r>
              <a:rPr lang="en-US" sz="1800" noProof="1" smtClean="0">
                <a:solidFill>
                  <a:srgbClr val="000000"/>
                </a:solidFill>
                <a:highlight>
                  <a:srgbClr val="FFFFFF"/>
                </a:highlight>
                <a:latin typeface="Lucida Console" panose="020B0609040504020204" pitchFamily="49" charset="0"/>
              </a:rPr>
              <a:t> JSBus.Bus(</a:t>
            </a:r>
            <a:r>
              <a:rPr lang="en-US" sz="1800" noProof="1" smtClean="0">
                <a:solidFill>
                  <a:srgbClr val="A31515"/>
                </a:solidFill>
                <a:highlight>
                  <a:srgbClr val="FFFFFF"/>
                </a:highlight>
                <a:latin typeface="Lucida Console" panose="020B0609040504020204" pitchFamily="49" charset="0"/>
              </a:rPr>
              <a:t>“myTopic"</a:t>
            </a:r>
            <a:r>
              <a:rPr lang="en-US" sz="1800" noProof="1" smtClean="0">
                <a:solidFill>
                  <a:srgbClr val="000000"/>
                </a:solidFill>
                <a:highlight>
                  <a:srgbClr val="FFFFFF"/>
                </a:highlight>
                <a:latin typeface="Lucida Console" panose="020B0609040504020204" pitchFamily="49" charset="0"/>
              </a:rPr>
              <a:t>, sendTransport, subscribeTransport);</a:t>
            </a:r>
          </a:p>
          <a:p>
            <a:endParaRPr lang="en-US" sz="1800" noProof="1" smtClean="0">
              <a:solidFill>
                <a:srgbClr val="000000"/>
              </a:solidFill>
              <a:highlight>
                <a:srgbClr val="FFFFFF"/>
              </a:highlight>
              <a:latin typeface="Lucida Console" panose="020B0609040504020204" pitchFamily="49" charset="0"/>
            </a:endParaRPr>
          </a:p>
          <a:p>
            <a:r>
              <a:rPr lang="en-US" sz="1800" noProof="1">
                <a:solidFill>
                  <a:srgbClr val="008000"/>
                </a:solidFill>
                <a:highlight>
                  <a:srgbClr val="FFFFFF"/>
                </a:highlight>
                <a:latin typeface="Lucida Console" panose="020B0609040504020204" pitchFamily="49" charset="0"/>
              </a:rPr>
              <a:t>// </a:t>
            </a:r>
            <a:r>
              <a:rPr lang="en-US" sz="1800" noProof="1" smtClean="0">
                <a:solidFill>
                  <a:srgbClr val="008000"/>
                </a:solidFill>
                <a:highlight>
                  <a:srgbClr val="FFFFFF"/>
                </a:highlight>
                <a:latin typeface="Lucida Console" panose="020B0609040504020204" pitchFamily="49" charset="0"/>
              </a:rPr>
              <a:t>Send command to server</a:t>
            </a:r>
            <a:endParaRPr lang="en-US" sz="1800" noProof="1" smtClean="0">
              <a:solidFill>
                <a:srgbClr val="000000"/>
              </a:solidFill>
              <a:highlight>
                <a:srgbClr val="FFFFFF"/>
              </a:highlight>
              <a:latin typeface="Lucida Console" panose="020B0609040504020204" pitchFamily="49" charset="0"/>
            </a:endParaRPr>
          </a:p>
          <a:p>
            <a:r>
              <a:rPr lang="en-US" sz="1800" noProof="1" smtClean="0">
                <a:solidFill>
                  <a:srgbClr val="000000"/>
                </a:solidFill>
                <a:highlight>
                  <a:srgbClr val="FFFFFF"/>
                </a:highlight>
                <a:latin typeface="Lucida Console" panose="020B0609040504020204" pitchFamily="49" charset="0"/>
              </a:rPr>
              <a:t>bus.send({ id: messageId, name: </a:t>
            </a:r>
            <a:r>
              <a:rPr lang="en-US" sz="1800" noProof="1" smtClean="0">
                <a:solidFill>
                  <a:srgbClr val="A31515"/>
                </a:solidFill>
                <a:highlight>
                  <a:srgbClr val="FFFFFF"/>
                </a:highlight>
                <a:latin typeface="Lucida Console" panose="020B0609040504020204" pitchFamily="49" charset="0"/>
              </a:rPr>
              <a:t>“CreateOrder"</a:t>
            </a:r>
            <a:r>
              <a:rPr lang="en-US" sz="1800" noProof="1" smtClean="0">
                <a:solidFill>
                  <a:srgbClr val="000000"/>
                </a:solidFill>
                <a:highlight>
                  <a:srgbClr val="FFFFFF"/>
                </a:highlight>
                <a:latin typeface="Lucida Console" panose="020B0609040504020204" pitchFamily="49" charset="0"/>
              </a:rPr>
              <a:t> });</a:t>
            </a:r>
            <a:endParaRPr lang="en-US" sz="1800" noProof="1" smtClean="0">
              <a:solidFill>
                <a:srgbClr val="008000"/>
              </a:solidFill>
              <a:highlight>
                <a:srgbClr val="FFFFFF"/>
              </a:highlight>
              <a:latin typeface="Lucida Console" panose="020B0609040504020204" pitchFamily="49" charset="0"/>
            </a:endParaRPr>
          </a:p>
          <a:p>
            <a:endParaRPr lang="en-US" sz="1800" noProof="1" smtClean="0">
              <a:solidFill>
                <a:srgbClr val="008000"/>
              </a:solidFill>
              <a:highlight>
                <a:srgbClr val="FFFFFF"/>
              </a:highlight>
              <a:latin typeface="Lucida Console" panose="020B0609040504020204" pitchFamily="49" charset="0"/>
            </a:endParaRPr>
          </a:p>
          <a:p>
            <a:r>
              <a:rPr lang="en-US" sz="1800" noProof="1" smtClean="0">
                <a:solidFill>
                  <a:srgbClr val="008000"/>
                </a:solidFill>
                <a:highlight>
                  <a:srgbClr val="FFFFFF"/>
                </a:highlight>
                <a:latin typeface="Lucida Console" panose="020B0609040504020204" pitchFamily="49" charset="0"/>
              </a:rPr>
              <a:t>// Subscibe to business event sent from server </a:t>
            </a:r>
            <a:endParaRPr lang="en-US" sz="1800" noProof="1" smtClean="0">
              <a:solidFill>
                <a:srgbClr val="000000"/>
              </a:solidFill>
              <a:highlight>
                <a:srgbClr val="FFFFFF"/>
              </a:highlight>
              <a:latin typeface="Lucida Console" panose="020B0609040504020204" pitchFamily="49" charset="0"/>
            </a:endParaRPr>
          </a:p>
          <a:p>
            <a:r>
              <a:rPr lang="en-US" sz="1800" noProof="1" smtClean="0">
                <a:solidFill>
                  <a:srgbClr val="000000"/>
                </a:solidFill>
                <a:highlight>
                  <a:srgbClr val="FFFFFF"/>
                </a:highlight>
                <a:latin typeface="Lucida Console" panose="020B0609040504020204" pitchFamily="49" charset="0"/>
              </a:rPr>
              <a:t>bus.subscribe(</a:t>
            </a:r>
            <a:r>
              <a:rPr lang="en-US" sz="1800" noProof="1" smtClean="0">
                <a:solidFill>
                  <a:srgbClr val="0000FF"/>
                </a:solidFill>
                <a:highlight>
                  <a:srgbClr val="FFFFFF"/>
                </a:highlight>
                <a:latin typeface="Lucida Console" panose="020B0609040504020204" pitchFamily="49" charset="0"/>
              </a:rPr>
              <a:t>function</a:t>
            </a:r>
            <a:r>
              <a:rPr lang="en-US" sz="1800" noProof="1" smtClean="0">
                <a:solidFill>
                  <a:srgbClr val="000000"/>
                </a:solidFill>
                <a:highlight>
                  <a:srgbClr val="FFFFFF"/>
                </a:highlight>
                <a:latin typeface="Lucida Console" panose="020B0609040504020204" pitchFamily="49" charset="0"/>
              </a:rPr>
              <a:t> (m) {</a:t>
            </a:r>
          </a:p>
          <a:p>
            <a:r>
              <a:rPr lang="en-US" sz="1800" noProof="1" smtClean="0">
                <a:solidFill>
                  <a:srgbClr val="000000"/>
                </a:solidFill>
                <a:highlight>
                  <a:srgbClr val="FFFFFF"/>
                </a:highlight>
                <a:latin typeface="Lucida Console" panose="020B0609040504020204" pitchFamily="49" charset="0"/>
              </a:rPr>
              <a:t>    notifyUser(m.message);</a:t>
            </a:r>
          </a:p>
          <a:p>
            <a:r>
              <a:rPr lang="en-US" sz="1800" noProof="1" smtClean="0">
                <a:solidFill>
                  <a:srgbClr val="000000"/>
                </a:solidFill>
                <a:highlight>
                  <a:srgbClr val="FFFFFF"/>
                </a:highlight>
                <a:latin typeface="Lucida Console" panose="020B0609040504020204" pitchFamily="49" charset="0"/>
              </a:rPr>
              <a:t>}, </a:t>
            </a:r>
            <a:r>
              <a:rPr lang="en-US" sz="1800" noProof="1" smtClean="0">
                <a:solidFill>
                  <a:srgbClr val="A31515"/>
                </a:solidFill>
                <a:highlight>
                  <a:srgbClr val="FFFFFF"/>
                </a:highlight>
                <a:latin typeface="Lucida Console" panose="020B0609040504020204" pitchFamily="49" charset="0"/>
              </a:rPr>
              <a:t>“OrderCreated"</a:t>
            </a:r>
            <a:r>
              <a:rPr lang="en-US" sz="1800" noProof="1" smtClean="0">
                <a:solidFill>
                  <a:srgbClr val="000000"/>
                </a:solidFill>
                <a:highlight>
                  <a:srgbClr val="FFFFFF"/>
                </a:highlight>
                <a:latin typeface="Lucida Console" panose="020B0609040504020204" pitchFamily="49" charset="0"/>
              </a:rPr>
              <a:t>);</a:t>
            </a:r>
            <a:endParaRPr lang="en-US" sz="1800" noProof="1">
              <a:latin typeface="Lucida Console" panose="020B0609040504020204" pitchFamily="49" charset="0"/>
            </a:endParaRPr>
          </a:p>
        </p:txBody>
      </p:sp>
    </p:spTree>
    <p:extLst>
      <p:ext uri="{BB962C8B-B14F-4D97-AF65-F5344CB8AC3E}">
        <p14:creationId xmlns:p14="http://schemas.microsoft.com/office/powerpoint/2010/main" val="118280464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696"/>
          <a:stretch/>
        </p:blipFill>
        <p:spPr>
          <a:xfrm>
            <a:off x="1345738" y="280657"/>
            <a:ext cx="6887090" cy="5850177"/>
          </a:xfrm>
          <a:prstGeom prst="rect">
            <a:avLst/>
          </a:prstGeom>
        </p:spPr>
      </p:pic>
    </p:spTree>
    <p:extLst>
      <p:ext uri="{BB962C8B-B14F-4D97-AF65-F5344CB8AC3E}">
        <p14:creationId xmlns:p14="http://schemas.microsoft.com/office/powerpoint/2010/main" val="28947049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0513" y="1628287"/>
            <a:ext cx="8423524" cy="1218795"/>
          </a:xfrm>
        </p:spPr>
        <p:txBody>
          <a:bodyPr/>
          <a:lstStyle/>
          <a:p>
            <a:r>
              <a:rPr lang="fi-FI" dirty="0" smtClean="0"/>
              <a:t>Anna palautetta: http://techdays.fi</a:t>
            </a:r>
          </a:p>
          <a:p>
            <a:r>
              <a:rPr lang="fi-FI" dirty="0" smtClean="0"/>
              <a:t>…ota yhteyttä</a:t>
            </a:r>
            <a:endParaRPr lang="fi-FI" dirty="0"/>
          </a:p>
        </p:txBody>
      </p:sp>
      <p:sp>
        <p:nvSpPr>
          <p:cNvPr id="3" name="Text Placeholder 2"/>
          <p:cNvSpPr>
            <a:spLocks noGrp="1"/>
          </p:cNvSpPr>
          <p:nvPr>
            <p:ph type="body" sz="quarter" idx="11"/>
          </p:nvPr>
        </p:nvSpPr>
        <p:spPr>
          <a:xfrm>
            <a:off x="290513" y="2946026"/>
            <a:ext cx="5636696" cy="2474524"/>
          </a:xfrm>
        </p:spPr>
        <p:txBody>
          <a:bodyPr/>
          <a:lstStyle/>
          <a:p>
            <a:r>
              <a:rPr lang="fi-FI" dirty="0" smtClean="0"/>
              <a:t>tero.teelahti@basware.com</a:t>
            </a:r>
          </a:p>
          <a:p>
            <a:r>
              <a:rPr lang="fi-FI" dirty="0" smtClean="0"/>
              <a:t>@</a:t>
            </a:r>
            <a:r>
              <a:rPr lang="fi-FI" dirty="0" err="1" smtClean="0"/>
              <a:t>teelahti</a:t>
            </a:r>
            <a:endParaRPr lang="fi-FI" dirty="0" smtClean="0"/>
          </a:p>
          <a:p>
            <a:r>
              <a:rPr lang="fi-FI" dirty="0" smtClean="0"/>
              <a:t>http://teelahti.fi</a:t>
            </a:r>
          </a:p>
          <a:p>
            <a:endParaRPr lang="fi-FI" dirty="0" smtClean="0"/>
          </a:p>
          <a:p>
            <a:r>
              <a:rPr lang="fi-FI" sz="2000" dirty="0"/>
              <a:t>Demot: https://github.com/teelahti</a:t>
            </a:r>
          </a:p>
        </p:txBody>
      </p:sp>
    </p:spTree>
    <p:extLst>
      <p:ext uri="{BB962C8B-B14F-4D97-AF65-F5344CB8AC3E}">
        <p14:creationId xmlns:p14="http://schemas.microsoft.com/office/powerpoint/2010/main" val="33382804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965" y="3473140"/>
            <a:ext cx="3950070" cy="1095685"/>
          </a:xfrm>
        </p:spPr>
        <p:txBody>
          <a:bodyPr/>
          <a:lstStyle/>
          <a:p>
            <a:r>
              <a:rPr lang="en-US" dirty="0" smtClean="0"/>
              <a:t>Demo: </a:t>
            </a:r>
          </a:p>
          <a:p>
            <a:r>
              <a:rPr lang="en-US" sz="3600" dirty="0" smtClean="0"/>
              <a:t>intro</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59" y="4629833"/>
            <a:ext cx="2198104" cy="2198104"/>
          </a:xfrm>
          <a:prstGeom prst="rect">
            <a:avLst/>
          </a:prstGeom>
        </p:spPr>
      </p:pic>
    </p:spTree>
    <p:extLst>
      <p:ext uri="{BB962C8B-B14F-4D97-AF65-F5344CB8AC3E}">
        <p14:creationId xmlns:p14="http://schemas.microsoft.com/office/powerpoint/2010/main" val="4487016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SignalR</a:t>
            </a:r>
            <a:endParaRPr lang="fi-FI" dirty="0"/>
          </a:p>
        </p:txBody>
      </p:sp>
      <p:sp>
        <p:nvSpPr>
          <p:cNvPr id="3" name="Text Placeholder 2"/>
          <p:cNvSpPr>
            <a:spLocks noGrp="1"/>
          </p:cNvSpPr>
          <p:nvPr>
            <p:ph type="body" sz="quarter" idx="10"/>
          </p:nvPr>
        </p:nvSpPr>
        <p:spPr>
          <a:xfrm>
            <a:off x="308155" y="1451222"/>
            <a:ext cx="8534219" cy="3640997"/>
          </a:xfrm>
        </p:spPr>
        <p:txBody>
          <a:bodyPr/>
          <a:lstStyle/>
          <a:p>
            <a:pPr marL="457200" indent="-457200">
              <a:buFont typeface="Arial" panose="020B0604020202020204" pitchFamily="34" charset="0"/>
              <a:buChar char="•"/>
            </a:pPr>
            <a:r>
              <a:rPr lang="fi-FI" noProof="1" smtClean="0"/>
              <a:t>Realtime &amp; persistent</a:t>
            </a:r>
          </a:p>
          <a:p>
            <a:pPr marL="457200" indent="-457200">
              <a:buFont typeface="Arial" panose="020B0604020202020204" pitchFamily="34" charset="0"/>
              <a:buChar char="•"/>
            </a:pPr>
            <a:r>
              <a:rPr lang="fi-FI" noProof="1" smtClean="0"/>
              <a:t>Abstraktio useamman eri tekniikan päälle</a:t>
            </a:r>
          </a:p>
          <a:p>
            <a:pPr marL="457200" indent="-457200">
              <a:buFont typeface="Arial" panose="020B0604020202020204" pitchFamily="34" charset="0"/>
              <a:buChar char="•"/>
            </a:pPr>
            <a:r>
              <a:rPr lang="fi-FI" noProof="1" smtClean="0"/>
              <a:t>David Fowler, Damian Edwards</a:t>
            </a:r>
          </a:p>
          <a:p>
            <a:pPr marL="457200" indent="-457200">
              <a:buFont typeface="Arial" panose="020B0604020202020204" pitchFamily="34" charset="0"/>
              <a:buChar char="•"/>
            </a:pPr>
            <a:r>
              <a:rPr lang="fi-FI" noProof="1" smtClean="0"/>
              <a:t>Versio 1 julkaistu 2013/2</a:t>
            </a:r>
          </a:p>
          <a:p>
            <a:pPr marL="457200" indent="-457200">
              <a:buFont typeface="Arial" panose="020B0604020202020204" pitchFamily="34" charset="0"/>
              <a:buChar char="•"/>
            </a:pPr>
            <a:r>
              <a:rPr lang="fi-FI" noProof="1" smtClean="0"/>
              <a:t>Osa ASP.NET:iä</a:t>
            </a:r>
          </a:p>
          <a:p>
            <a:pPr marL="457200" indent="-457200">
              <a:buFont typeface="Arial" panose="020B0604020202020204" pitchFamily="34" charset="0"/>
              <a:buChar char="•"/>
            </a:pPr>
            <a:r>
              <a:rPr lang="fi-FI" noProof="1" smtClean="0"/>
              <a:t>Open Source</a:t>
            </a:r>
          </a:p>
          <a:p>
            <a:pPr marL="457200" indent="-457200">
              <a:buFont typeface="Arial" panose="020B0604020202020204" pitchFamily="34" charset="0"/>
              <a:buChar char="•"/>
            </a:pPr>
            <a:r>
              <a:rPr lang="fi-FI" noProof="1" smtClean="0"/>
              <a:t>Palvelinpää System.Web/Owin/Self hosted</a:t>
            </a:r>
          </a:p>
        </p:txBody>
      </p:sp>
    </p:spTree>
    <p:extLst>
      <p:ext uri="{BB962C8B-B14F-4D97-AF65-F5344CB8AC3E}">
        <p14:creationId xmlns:p14="http://schemas.microsoft.com/office/powerpoint/2010/main" val="42552249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Vaihtoehdot</a:t>
            </a:r>
            <a:endParaRPr lang="fi-FI" dirty="0"/>
          </a:p>
        </p:txBody>
      </p:sp>
      <p:sp>
        <p:nvSpPr>
          <p:cNvPr id="3" name="Text Placeholder 2"/>
          <p:cNvSpPr>
            <a:spLocks noGrp="1"/>
          </p:cNvSpPr>
          <p:nvPr>
            <p:ph type="body" sz="quarter" idx="10"/>
          </p:nvPr>
        </p:nvSpPr>
        <p:spPr>
          <a:xfrm>
            <a:off x="308155" y="1451222"/>
            <a:ext cx="8534219" cy="2042097"/>
          </a:xfrm>
        </p:spPr>
        <p:txBody>
          <a:bodyPr/>
          <a:lstStyle/>
          <a:p>
            <a:pPr marL="457200" indent="-457200">
              <a:buFont typeface="Arial" panose="020B0604020202020204" pitchFamily="34" charset="0"/>
              <a:buChar char="•"/>
            </a:pPr>
            <a:r>
              <a:rPr lang="fi-FI" dirty="0" smtClean="0"/>
              <a:t>Socket.io</a:t>
            </a:r>
          </a:p>
          <a:p>
            <a:pPr marL="457200" indent="-457200">
              <a:buFont typeface="Arial" panose="020B0604020202020204" pitchFamily="34" charset="0"/>
              <a:buChar char="•"/>
            </a:pPr>
            <a:r>
              <a:rPr lang="fi-FI" dirty="0" err="1" smtClean="0"/>
              <a:t>Pusher</a:t>
            </a:r>
            <a:endParaRPr lang="fi-FI" dirty="0" smtClean="0"/>
          </a:p>
          <a:p>
            <a:pPr marL="457200" indent="-457200">
              <a:buFont typeface="Arial" panose="020B0604020202020204" pitchFamily="34" charset="0"/>
              <a:buChar char="•"/>
            </a:pPr>
            <a:r>
              <a:rPr lang="fi-FI" dirty="0" err="1" smtClean="0"/>
              <a:t>Faye</a:t>
            </a:r>
            <a:endParaRPr lang="fi-FI" dirty="0" smtClean="0"/>
          </a:p>
          <a:p>
            <a:pPr marL="457200" indent="-457200">
              <a:buFont typeface="Arial" panose="020B0604020202020204" pitchFamily="34" charset="0"/>
              <a:buChar char="•"/>
            </a:pPr>
            <a:r>
              <a:rPr lang="fi-FI" dirty="0" smtClean="0"/>
              <a:t>Itse tehty</a:t>
            </a:r>
          </a:p>
        </p:txBody>
      </p:sp>
    </p:spTree>
    <p:extLst>
      <p:ext uri="{BB962C8B-B14F-4D97-AF65-F5344CB8AC3E}">
        <p14:creationId xmlns:p14="http://schemas.microsoft.com/office/powerpoint/2010/main" val="26229783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smtClean="0"/>
              <a:t>HTTP RPC</a:t>
            </a:r>
            <a:endParaRPr lang="fi-FI" dirty="0"/>
          </a:p>
        </p:txBody>
      </p:sp>
      <p:pic>
        <p:nvPicPr>
          <p:cNvPr id="2" name="Picture 1"/>
          <p:cNvPicPr>
            <a:picLocks noChangeAspect="1"/>
          </p:cNvPicPr>
          <p:nvPr/>
        </p:nvPicPr>
        <p:blipFill>
          <a:blip r:embed="rId3"/>
          <a:stretch>
            <a:fillRect/>
          </a:stretch>
        </p:blipFill>
        <p:spPr>
          <a:xfrm>
            <a:off x="433746" y="1466490"/>
            <a:ext cx="1586241" cy="4328753"/>
          </a:xfrm>
          <a:prstGeom prst="rect">
            <a:avLst/>
          </a:prstGeom>
        </p:spPr>
      </p:pic>
      <p:pic>
        <p:nvPicPr>
          <p:cNvPr id="1026" name="Picture 2" descr="http://weblogs.asp.net/blogs/gunnarpeipman/WindowsLiveWriter/TechEd2008DevelopersMicrosoftdatacenteri_129CA/datacenter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85" y="2517679"/>
            <a:ext cx="2771715" cy="19737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769079" y="1199070"/>
            <a:ext cx="3116148" cy="379561"/>
            <a:chOff x="2769079" y="1587262"/>
            <a:chExt cx="3027872" cy="379561"/>
          </a:xfrm>
        </p:grpSpPr>
        <p:cxnSp>
          <p:nvCxnSpPr>
            <p:cNvPr id="5" name="Straight Arrow Connector 4"/>
            <p:cNvCxnSpPr/>
            <p:nvPr/>
          </p:nvCxnSpPr>
          <p:spPr>
            <a:xfrm flipV="1">
              <a:off x="2769079" y="1940943"/>
              <a:ext cx="3027872" cy="25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623094" y="1587262"/>
              <a:ext cx="516167" cy="369332"/>
            </a:xfrm>
            <a:prstGeom prst="rect">
              <a:avLst/>
            </a:prstGeom>
            <a:noFill/>
          </p:spPr>
          <p:txBody>
            <a:bodyPr wrap="none" lIns="0" tIns="0" rIns="0" bIns="0" rtlCol="0">
              <a:spAutoFit/>
            </a:bodyPr>
            <a:lstStyle/>
            <a:p>
              <a:r>
                <a:rPr lang="fi-FI" sz="2400" dirty="0" smtClean="0">
                  <a:solidFill>
                    <a:schemeClr val="bg1"/>
                  </a:solidFill>
                  <a:latin typeface="Segoe UI Light" pitchFamily="34" charset="0"/>
                </a:rPr>
                <a:t>GET</a:t>
              </a:r>
            </a:p>
          </p:txBody>
        </p:sp>
      </p:grpSp>
      <p:grpSp>
        <p:nvGrpSpPr>
          <p:cNvPr id="23" name="Group 22"/>
          <p:cNvGrpSpPr/>
          <p:nvPr/>
        </p:nvGrpSpPr>
        <p:grpSpPr>
          <a:xfrm>
            <a:off x="2769079" y="1731027"/>
            <a:ext cx="3116148" cy="369332"/>
            <a:chOff x="2769079" y="2119219"/>
            <a:chExt cx="2958861" cy="369332"/>
          </a:xfrm>
        </p:grpSpPr>
        <p:cxnSp>
          <p:nvCxnSpPr>
            <p:cNvPr id="22" name="Straight Arrow Connector 21"/>
            <p:cNvCxnSpPr/>
            <p:nvPr/>
          </p:nvCxnSpPr>
          <p:spPr>
            <a:xfrm flipH="1">
              <a:off x="2769079" y="2449896"/>
              <a:ext cx="2958861"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23924" y="2119219"/>
              <a:ext cx="1749127" cy="369332"/>
            </a:xfrm>
            <a:prstGeom prst="rect">
              <a:avLst/>
            </a:prstGeom>
            <a:noFill/>
          </p:spPr>
          <p:txBody>
            <a:bodyPr wrap="none" lIns="0" tIns="0" rIns="0" bIns="0" rtlCol="0">
              <a:spAutoFit/>
            </a:bodyPr>
            <a:lstStyle/>
            <a:p>
              <a:r>
                <a:rPr lang="fi-FI" sz="2400" dirty="0" smtClean="0">
                  <a:solidFill>
                    <a:schemeClr val="bg1"/>
                  </a:solidFill>
                  <a:latin typeface="Segoe UI Light" pitchFamily="34" charset="0"/>
                </a:rPr>
                <a:t>{ data: ”</a:t>
              </a:r>
              <a:r>
                <a:rPr lang="fi-FI" sz="2400" dirty="0" err="1" smtClean="0">
                  <a:solidFill>
                    <a:schemeClr val="bg1"/>
                  </a:solidFill>
                  <a:latin typeface="Segoe UI Light" pitchFamily="34" charset="0"/>
                </a:rPr>
                <a:t>here</a:t>
              </a:r>
              <a:r>
                <a:rPr lang="fi-FI" sz="2400" dirty="0" smtClean="0">
                  <a:solidFill>
                    <a:schemeClr val="bg1"/>
                  </a:solidFill>
                  <a:latin typeface="Segoe UI Light" pitchFamily="34" charset="0"/>
                </a:rPr>
                <a:t>” }</a:t>
              </a:r>
            </a:p>
          </p:txBody>
        </p:sp>
      </p:grpSp>
      <p:grpSp>
        <p:nvGrpSpPr>
          <p:cNvPr id="26" name="Group 25"/>
          <p:cNvGrpSpPr/>
          <p:nvPr/>
        </p:nvGrpSpPr>
        <p:grpSpPr>
          <a:xfrm>
            <a:off x="2777705" y="2380889"/>
            <a:ext cx="3116148" cy="379561"/>
            <a:chOff x="2769079" y="1587262"/>
            <a:chExt cx="3027872" cy="379561"/>
          </a:xfrm>
        </p:grpSpPr>
        <p:cxnSp>
          <p:nvCxnSpPr>
            <p:cNvPr id="27" name="Straight Arrow Connector 26"/>
            <p:cNvCxnSpPr/>
            <p:nvPr/>
          </p:nvCxnSpPr>
          <p:spPr>
            <a:xfrm flipV="1">
              <a:off x="2769079" y="1940943"/>
              <a:ext cx="3027872" cy="25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3623094" y="1587262"/>
              <a:ext cx="516167" cy="369332"/>
            </a:xfrm>
            <a:prstGeom prst="rect">
              <a:avLst/>
            </a:prstGeom>
            <a:noFill/>
          </p:spPr>
          <p:txBody>
            <a:bodyPr wrap="none" lIns="0" tIns="0" rIns="0" bIns="0" rtlCol="0">
              <a:spAutoFit/>
            </a:bodyPr>
            <a:lstStyle/>
            <a:p>
              <a:r>
                <a:rPr lang="fi-FI" sz="2400" dirty="0" smtClean="0">
                  <a:solidFill>
                    <a:schemeClr val="bg1"/>
                  </a:solidFill>
                  <a:latin typeface="Segoe UI Light" pitchFamily="34" charset="0"/>
                </a:rPr>
                <a:t>GET</a:t>
              </a:r>
            </a:p>
          </p:txBody>
        </p:sp>
      </p:grpSp>
      <p:grpSp>
        <p:nvGrpSpPr>
          <p:cNvPr id="29" name="Group 28"/>
          <p:cNvGrpSpPr/>
          <p:nvPr/>
        </p:nvGrpSpPr>
        <p:grpSpPr>
          <a:xfrm>
            <a:off x="2777705" y="2912846"/>
            <a:ext cx="3116148" cy="369332"/>
            <a:chOff x="2769079" y="2119219"/>
            <a:chExt cx="2958861" cy="369332"/>
          </a:xfrm>
        </p:grpSpPr>
        <p:cxnSp>
          <p:nvCxnSpPr>
            <p:cNvPr id="30" name="Straight Arrow Connector 29"/>
            <p:cNvCxnSpPr/>
            <p:nvPr/>
          </p:nvCxnSpPr>
          <p:spPr>
            <a:xfrm flipH="1">
              <a:off x="2769079" y="2449896"/>
              <a:ext cx="2958861"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15740" y="2119219"/>
              <a:ext cx="1749127" cy="369332"/>
            </a:xfrm>
            <a:prstGeom prst="rect">
              <a:avLst/>
            </a:prstGeom>
            <a:noFill/>
          </p:spPr>
          <p:txBody>
            <a:bodyPr wrap="none" lIns="0" tIns="0" rIns="0" bIns="0" rtlCol="0">
              <a:spAutoFit/>
            </a:bodyPr>
            <a:lstStyle/>
            <a:p>
              <a:r>
                <a:rPr lang="fi-FI" sz="2400" dirty="0">
                  <a:solidFill>
                    <a:schemeClr val="bg1"/>
                  </a:solidFill>
                  <a:latin typeface="Segoe UI Light" pitchFamily="34" charset="0"/>
                </a:rPr>
                <a:t>{ data: ”</a:t>
              </a:r>
              <a:r>
                <a:rPr lang="fi-FI" sz="2400" dirty="0" err="1">
                  <a:solidFill>
                    <a:schemeClr val="bg1"/>
                  </a:solidFill>
                  <a:latin typeface="Segoe UI Light" pitchFamily="34" charset="0"/>
                </a:rPr>
                <a:t>here</a:t>
              </a:r>
              <a:r>
                <a:rPr lang="fi-FI" sz="2400" dirty="0">
                  <a:solidFill>
                    <a:schemeClr val="bg1"/>
                  </a:solidFill>
                  <a:latin typeface="Segoe UI Light" pitchFamily="34" charset="0"/>
                </a:rPr>
                <a:t>” </a:t>
              </a:r>
              <a:r>
                <a:rPr lang="fi-FI" sz="2400" dirty="0" smtClean="0">
                  <a:solidFill>
                    <a:schemeClr val="bg1"/>
                  </a:solidFill>
                  <a:latin typeface="Segoe UI Light" pitchFamily="34" charset="0"/>
                </a:rPr>
                <a:t>}</a:t>
              </a:r>
              <a:endParaRPr lang="fi-FI" sz="2400" dirty="0">
                <a:solidFill>
                  <a:schemeClr val="bg1"/>
                </a:solidFill>
                <a:latin typeface="Segoe UI Light" pitchFamily="34" charset="0"/>
              </a:endParaRPr>
            </a:p>
          </p:txBody>
        </p:sp>
      </p:grpSp>
      <p:grpSp>
        <p:nvGrpSpPr>
          <p:cNvPr id="32" name="Group 31"/>
          <p:cNvGrpSpPr/>
          <p:nvPr/>
        </p:nvGrpSpPr>
        <p:grpSpPr>
          <a:xfrm>
            <a:off x="2786332" y="3562708"/>
            <a:ext cx="3116148" cy="379561"/>
            <a:chOff x="2769079" y="1587262"/>
            <a:chExt cx="3027872" cy="379561"/>
          </a:xfrm>
        </p:grpSpPr>
        <p:cxnSp>
          <p:nvCxnSpPr>
            <p:cNvPr id="33" name="Straight Arrow Connector 32"/>
            <p:cNvCxnSpPr/>
            <p:nvPr/>
          </p:nvCxnSpPr>
          <p:spPr>
            <a:xfrm flipV="1">
              <a:off x="2769079" y="1940943"/>
              <a:ext cx="3027872" cy="25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3623094" y="1587262"/>
              <a:ext cx="516167" cy="369332"/>
            </a:xfrm>
            <a:prstGeom prst="rect">
              <a:avLst/>
            </a:prstGeom>
            <a:noFill/>
          </p:spPr>
          <p:txBody>
            <a:bodyPr wrap="none" lIns="0" tIns="0" rIns="0" bIns="0" rtlCol="0">
              <a:spAutoFit/>
            </a:bodyPr>
            <a:lstStyle/>
            <a:p>
              <a:r>
                <a:rPr lang="fi-FI" sz="2400" dirty="0" smtClean="0">
                  <a:solidFill>
                    <a:schemeClr val="bg1"/>
                  </a:solidFill>
                  <a:latin typeface="Segoe UI Light" pitchFamily="34" charset="0"/>
                </a:rPr>
                <a:t>GET</a:t>
              </a:r>
            </a:p>
          </p:txBody>
        </p:sp>
      </p:grpSp>
      <p:grpSp>
        <p:nvGrpSpPr>
          <p:cNvPr id="35" name="Group 34"/>
          <p:cNvGrpSpPr/>
          <p:nvPr/>
        </p:nvGrpSpPr>
        <p:grpSpPr>
          <a:xfrm>
            <a:off x="2786332" y="4094665"/>
            <a:ext cx="3116148" cy="369332"/>
            <a:chOff x="2769079" y="2119219"/>
            <a:chExt cx="2958861" cy="369332"/>
          </a:xfrm>
        </p:grpSpPr>
        <p:cxnSp>
          <p:nvCxnSpPr>
            <p:cNvPr id="36" name="Straight Arrow Connector 35"/>
            <p:cNvCxnSpPr/>
            <p:nvPr/>
          </p:nvCxnSpPr>
          <p:spPr>
            <a:xfrm flipH="1">
              <a:off x="2769079" y="2449896"/>
              <a:ext cx="2958861"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99352" y="2119219"/>
              <a:ext cx="1749127" cy="369332"/>
            </a:xfrm>
            <a:prstGeom prst="rect">
              <a:avLst/>
            </a:prstGeom>
            <a:noFill/>
          </p:spPr>
          <p:txBody>
            <a:bodyPr wrap="none" lIns="0" tIns="0" rIns="0" bIns="0" rtlCol="0">
              <a:spAutoFit/>
            </a:bodyPr>
            <a:lstStyle/>
            <a:p>
              <a:r>
                <a:rPr lang="fi-FI" sz="2400" dirty="0">
                  <a:solidFill>
                    <a:schemeClr val="bg1"/>
                  </a:solidFill>
                  <a:latin typeface="Segoe UI Light" pitchFamily="34" charset="0"/>
                </a:rPr>
                <a:t>{ data: ”</a:t>
              </a:r>
              <a:r>
                <a:rPr lang="fi-FI" sz="2400" dirty="0" err="1">
                  <a:solidFill>
                    <a:schemeClr val="bg1"/>
                  </a:solidFill>
                  <a:latin typeface="Segoe UI Light" pitchFamily="34" charset="0"/>
                </a:rPr>
                <a:t>here</a:t>
              </a:r>
              <a:r>
                <a:rPr lang="fi-FI" sz="2400" dirty="0">
                  <a:solidFill>
                    <a:schemeClr val="bg1"/>
                  </a:solidFill>
                  <a:latin typeface="Segoe UI Light" pitchFamily="34" charset="0"/>
                </a:rPr>
                <a:t>” </a:t>
              </a:r>
              <a:r>
                <a:rPr lang="fi-FI" sz="2400" dirty="0" smtClean="0">
                  <a:solidFill>
                    <a:schemeClr val="bg1"/>
                  </a:solidFill>
                  <a:latin typeface="Segoe UI Light" pitchFamily="34" charset="0"/>
                </a:rPr>
                <a:t>}</a:t>
              </a:r>
              <a:endParaRPr lang="fi-FI" sz="2400" dirty="0">
                <a:solidFill>
                  <a:schemeClr val="bg1"/>
                </a:solidFill>
                <a:latin typeface="Segoe UI Light" pitchFamily="34" charset="0"/>
              </a:endParaRPr>
            </a:p>
          </p:txBody>
        </p:sp>
      </p:grpSp>
      <p:grpSp>
        <p:nvGrpSpPr>
          <p:cNvPr id="38" name="Group 37"/>
          <p:cNvGrpSpPr/>
          <p:nvPr/>
        </p:nvGrpSpPr>
        <p:grpSpPr>
          <a:xfrm>
            <a:off x="2794958" y="4744527"/>
            <a:ext cx="3116148" cy="379561"/>
            <a:chOff x="2769079" y="1587262"/>
            <a:chExt cx="3027872" cy="379561"/>
          </a:xfrm>
        </p:grpSpPr>
        <p:cxnSp>
          <p:nvCxnSpPr>
            <p:cNvPr id="39" name="Straight Arrow Connector 38"/>
            <p:cNvCxnSpPr/>
            <p:nvPr/>
          </p:nvCxnSpPr>
          <p:spPr>
            <a:xfrm flipV="1">
              <a:off x="2769079" y="1940943"/>
              <a:ext cx="3027872" cy="25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TextBox 39"/>
            <p:cNvSpPr txBox="1"/>
            <p:nvPr/>
          </p:nvSpPr>
          <p:spPr>
            <a:xfrm>
              <a:off x="3623094" y="1587262"/>
              <a:ext cx="516167" cy="369332"/>
            </a:xfrm>
            <a:prstGeom prst="rect">
              <a:avLst/>
            </a:prstGeom>
            <a:noFill/>
          </p:spPr>
          <p:txBody>
            <a:bodyPr wrap="none" lIns="0" tIns="0" rIns="0" bIns="0" rtlCol="0">
              <a:spAutoFit/>
            </a:bodyPr>
            <a:lstStyle/>
            <a:p>
              <a:r>
                <a:rPr lang="fi-FI" sz="2400" dirty="0" smtClean="0">
                  <a:solidFill>
                    <a:schemeClr val="bg1"/>
                  </a:solidFill>
                  <a:latin typeface="Segoe UI Light" pitchFamily="34" charset="0"/>
                </a:rPr>
                <a:t>GET</a:t>
              </a:r>
            </a:p>
          </p:txBody>
        </p:sp>
      </p:grpSp>
      <p:grpSp>
        <p:nvGrpSpPr>
          <p:cNvPr id="41" name="Group 40"/>
          <p:cNvGrpSpPr/>
          <p:nvPr/>
        </p:nvGrpSpPr>
        <p:grpSpPr>
          <a:xfrm>
            <a:off x="2794958" y="5241980"/>
            <a:ext cx="3116150" cy="382434"/>
            <a:chOff x="2769079" y="2084715"/>
            <a:chExt cx="2958861" cy="382434"/>
          </a:xfrm>
        </p:grpSpPr>
        <p:cxnSp>
          <p:nvCxnSpPr>
            <p:cNvPr id="42" name="Straight Arrow Connector 41"/>
            <p:cNvCxnSpPr/>
            <p:nvPr/>
          </p:nvCxnSpPr>
          <p:spPr>
            <a:xfrm flipH="1">
              <a:off x="2769079" y="2449896"/>
              <a:ext cx="2958861"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58402" y="2084715"/>
              <a:ext cx="2263409" cy="369332"/>
            </a:xfrm>
            <a:prstGeom prst="rect">
              <a:avLst/>
            </a:prstGeom>
            <a:noFill/>
          </p:spPr>
          <p:txBody>
            <a:bodyPr wrap="none" lIns="0" tIns="0" rIns="0" bIns="0" rtlCol="0">
              <a:spAutoFit/>
            </a:bodyPr>
            <a:lstStyle/>
            <a:p>
              <a:r>
                <a:rPr lang="fi-FI" sz="2400" noProof="1" smtClean="0">
                  <a:solidFill>
                    <a:schemeClr val="bg1"/>
                  </a:solidFill>
                  <a:latin typeface="Segoe UI Light" pitchFamily="34" charset="0"/>
                </a:rPr>
                <a:t>{ data: ”changed” }</a:t>
              </a:r>
            </a:p>
          </p:txBody>
        </p:sp>
      </p:grpSp>
    </p:spTree>
    <p:extLst>
      <p:ext uri="{BB962C8B-B14F-4D97-AF65-F5344CB8AC3E}">
        <p14:creationId xmlns:p14="http://schemas.microsoft.com/office/powerpoint/2010/main" val="1085593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smtClean="0"/>
              <a:t>HTTP </a:t>
            </a:r>
            <a:r>
              <a:rPr lang="en-US" dirty="0" smtClean="0"/>
              <a:t>Events (messaging)</a:t>
            </a:r>
            <a:endParaRPr lang="en-US" dirty="0"/>
          </a:p>
        </p:txBody>
      </p:sp>
      <p:pic>
        <p:nvPicPr>
          <p:cNvPr id="2" name="Picture 1"/>
          <p:cNvPicPr>
            <a:picLocks noChangeAspect="1"/>
          </p:cNvPicPr>
          <p:nvPr/>
        </p:nvPicPr>
        <p:blipFill>
          <a:blip r:embed="rId3"/>
          <a:stretch>
            <a:fillRect/>
          </a:stretch>
        </p:blipFill>
        <p:spPr>
          <a:xfrm>
            <a:off x="433746" y="1466490"/>
            <a:ext cx="1586241" cy="4328753"/>
          </a:xfrm>
          <a:prstGeom prst="rect">
            <a:avLst/>
          </a:prstGeom>
        </p:spPr>
      </p:pic>
      <p:pic>
        <p:nvPicPr>
          <p:cNvPr id="1026" name="Picture 2" descr="http://weblogs.asp.net/blogs/gunnarpeipman/WindowsLiveWriter/TechEd2008DevelopersMicrosoftdatacenteri_129CA/datacenter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85" y="2517679"/>
            <a:ext cx="2771715" cy="19737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769079" y="1311208"/>
            <a:ext cx="3116148" cy="379561"/>
            <a:chOff x="2769079" y="1587262"/>
            <a:chExt cx="3027872" cy="379561"/>
          </a:xfrm>
        </p:grpSpPr>
        <p:cxnSp>
          <p:nvCxnSpPr>
            <p:cNvPr id="5" name="Straight Arrow Connector 4"/>
            <p:cNvCxnSpPr/>
            <p:nvPr/>
          </p:nvCxnSpPr>
          <p:spPr>
            <a:xfrm flipV="1">
              <a:off x="2769079" y="1940943"/>
              <a:ext cx="3027872" cy="25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212367" y="1587262"/>
              <a:ext cx="1746871" cy="307777"/>
            </a:xfrm>
            <a:prstGeom prst="rect">
              <a:avLst/>
            </a:prstGeom>
            <a:noFill/>
          </p:spPr>
          <p:txBody>
            <a:bodyPr wrap="none" lIns="0" tIns="0" rIns="0" bIns="0" rtlCol="0">
              <a:spAutoFit/>
            </a:bodyPr>
            <a:lstStyle/>
            <a:p>
              <a:r>
                <a:rPr lang="fi-FI" sz="2000" dirty="0" smtClean="0">
                  <a:solidFill>
                    <a:schemeClr val="bg1"/>
                  </a:solidFill>
                  <a:latin typeface="Segoe UI Light" pitchFamily="34" charset="0"/>
                </a:rPr>
                <a:t>Oletko moderni?</a:t>
              </a:r>
            </a:p>
          </p:txBody>
        </p:sp>
      </p:grpSp>
      <p:grpSp>
        <p:nvGrpSpPr>
          <p:cNvPr id="23" name="Group 22"/>
          <p:cNvGrpSpPr/>
          <p:nvPr/>
        </p:nvGrpSpPr>
        <p:grpSpPr>
          <a:xfrm>
            <a:off x="2769077" y="1869043"/>
            <a:ext cx="3116148" cy="322052"/>
            <a:chOff x="2769079" y="2145097"/>
            <a:chExt cx="2958861" cy="322052"/>
          </a:xfrm>
        </p:grpSpPr>
        <p:cxnSp>
          <p:nvCxnSpPr>
            <p:cNvPr id="22" name="Straight Arrow Connector 21"/>
            <p:cNvCxnSpPr/>
            <p:nvPr/>
          </p:nvCxnSpPr>
          <p:spPr>
            <a:xfrm flipH="1">
              <a:off x="2769079" y="2449896"/>
              <a:ext cx="2958861"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74778" y="2145097"/>
              <a:ext cx="2531908" cy="276999"/>
            </a:xfrm>
            <a:prstGeom prst="rect">
              <a:avLst/>
            </a:prstGeom>
            <a:noFill/>
          </p:spPr>
          <p:txBody>
            <a:bodyPr wrap="none" lIns="0" tIns="0" rIns="0" bIns="0" rtlCol="0">
              <a:spAutoFit/>
            </a:bodyPr>
            <a:lstStyle/>
            <a:p>
              <a:r>
                <a:rPr lang="fi-FI" sz="1800" dirty="0" smtClean="0">
                  <a:solidFill>
                    <a:schemeClr val="bg1"/>
                  </a:solidFill>
                  <a:latin typeface="Segoe UI Light" pitchFamily="34" charset="0"/>
                </a:rPr>
                <a:t>Jep! Vaihdetaan protokollaa</a:t>
              </a:r>
            </a:p>
          </p:txBody>
        </p:sp>
      </p:grpSp>
      <p:grpSp>
        <p:nvGrpSpPr>
          <p:cNvPr id="3" name="Group 2"/>
          <p:cNvGrpSpPr/>
          <p:nvPr/>
        </p:nvGrpSpPr>
        <p:grpSpPr>
          <a:xfrm>
            <a:off x="2794958" y="4491479"/>
            <a:ext cx="3116150" cy="382434"/>
            <a:chOff x="2794958" y="4491479"/>
            <a:chExt cx="3116150" cy="382434"/>
          </a:xfrm>
        </p:grpSpPr>
        <p:cxnSp>
          <p:nvCxnSpPr>
            <p:cNvPr id="42" name="Straight Arrow Connector 41"/>
            <p:cNvCxnSpPr/>
            <p:nvPr/>
          </p:nvCxnSpPr>
          <p:spPr>
            <a:xfrm flipH="1">
              <a:off x="2794958" y="4856660"/>
              <a:ext cx="3116150" cy="172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3184121" y="4491479"/>
              <a:ext cx="2254144" cy="369332"/>
            </a:xfrm>
            <a:prstGeom prst="rect">
              <a:avLst/>
            </a:prstGeom>
            <a:noFill/>
          </p:spPr>
          <p:txBody>
            <a:bodyPr wrap="none" lIns="0" tIns="0" rIns="0" bIns="0" rtlCol="0">
              <a:spAutoFit/>
            </a:bodyPr>
            <a:lstStyle/>
            <a:p>
              <a:r>
                <a:rPr lang="fi-FI" sz="2400" noProof="1" smtClean="0">
                  <a:solidFill>
                    <a:schemeClr val="bg1"/>
                  </a:solidFill>
                  <a:latin typeface="Segoe UI Light" pitchFamily="34" charset="0"/>
                </a:rPr>
                <a:t>{ loadsOf: ”data” }</a:t>
              </a:r>
            </a:p>
          </p:txBody>
        </p:sp>
      </p:grpSp>
      <p:cxnSp>
        <p:nvCxnSpPr>
          <p:cNvPr id="7" name="Straight Arrow Connector 6"/>
          <p:cNvCxnSpPr/>
          <p:nvPr/>
        </p:nvCxnSpPr>
        <p:spPr>
          <a:xfrm>
            <a:off x="2484408" y="2251494"/>
            <a:ext cx="0" cy="354374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786329" y="5241977"/>
            <a:ext cx="3116150" cy="382434"/>
            <a:chOff x="2794958" y="4491479"/>
            <a:chExt cx="3116150" cy="382434"/>
          </a:xfrm>
        </p:grpSpPr>
        <p:cxnSp>
          <p:nvCxnSpPr>
            <p:cNvPr id="45" name="Straight Arrow Connector 44"/>
            <p:cNvCxnSpPr/>
            <p:nvPr/>
          </p:nvCxnSpPr>
          <p:spPr>
            <a:xfrm flipH="1">
              <a:off x="2794958" y="4856660"/>
              <a:ext cx="3116150" cy="172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3037474" y="4491479"/>
              <a:ext cx="2617127" cy="369332"/>
            </a:xfrm>
            <a:prstGeom prst="rect">
              <a:avLst/>
            </a:prstGeom>
            <a:noFill/>
          </p:spPr>
          <p:txBody>
            <a:bodyPr wrap="none" lIns="0" tIns="0" rIns="0" bIns="0" rtlCol="0">
              <a:spAutoFit/>
            </a:bodyPr>
            <a:lstStyle/>
            <a:p>
              <a:r>
                <a:rPr lang="fi-FI" sz="2400" noProof="1" smtClean="0">
                  <a:solidFill>
                    <a:schemeClr val="bg1"/>
                  </a:solidFill>
                  <a:latin typeface="Segoe UI Light" pitchFamily="34" charset="0"/>
                </a:rPr>
                <a:t>{ someMore: ”data” }</a:t>
              </a:r>
            </a:p>
          </p:txBody>
        </p:sp>
      </p:grpSp>
      <p:cxnSp>
        <p:nvCxnSpPr>
          <p:cNvPr id="18" name="Straight Arrow Connector 17"/>
          <p:cNvCxnSpPr/>
          <p:nvPr/>
        </p:nvCxnSpPr>
        <p:spPr>
          <a:xfrm>
            <a:off x="6230498" y="2251494"/>
            <a:ext cx="0" cy="354374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96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Kättely</a:t>
            </a:r>
            <a:endParaRPr lang="fi-FI" dirty="0"/>
          </a:p>
        </p:txBody>
      </p:sp>
      <p:sp>
        <p:nvSpPr>
          <p:cNvPr id="3" name="Text Placeholder 2"/>
          <p:cNvSpPr>
            <a:spLocks noGrp="1"/>
          </p:cNvSpPr>
          <p:nvPr>
            <p:ph type="body" sz="quarter" idx="10"/>
          </p:nvPr>
        </p:nvSpPr>
        <p:spPr>
          <a:xfrm>
            <a:off x="308155" y="1451222"/>
            <a:ext cx="8534219" cy="3197798"/>
          </a:xfrm>
        </p:spPr>
        <p:txBody>
          <a:bodyPr/>
          <a:lstStyle/>
          <a:p>
            <a:r>
              <a:rPr lang="fi-FI" dirty="0" smtClean="0"/>
              <a:t>Osaatko…</a:t>
            </a:r>
          </a:p>
          <a:p>
            <a:pPr marL="457200" indent="-457200">
              <a:buFontTx/>
              <a:buChar char="-"/>
            </a:pPr>
            <a:r>
              <a:rPr lang="fi-FI" dirty="0" smtClean="0"/>
              <a:t>Web </a:t>
            </a:r>
            <a:r>
              <a:rPr lang="fi-FI" dirty="0" err="1" smtClean="0"/>
              <a:t>sockets</a:t>
            </a:r>
            <a:r>
              <a:rPr lang="fi-FI" dirty="0" smtClean="0"/>
              <a:t>?</a:t>
            </a:r>
          </a:p>
          <a:p>
            <a:pPr marL="457200" indent="-457200">
              <a:buFontTx/>
              <a:buChar char="-"/>
            </a:pPr>
            <a:r>
              <a:rPr lang="fi-FI" dirty="0" smtClean="0"/>
              <a:t>Server </a:t>
            </a:r>
            <a:r>
              <a:rPr lang="fi-FI" dirty="0" err="1" smtClean="0"/>
              <a:t>sent</a:t>
            </a:r>
            <a:r>
              <a:rPr lang="fi-FI" dirty="0" smtClean="0"/>
              <a:t> </a:t>
            </a:r>
            <a:r>
              <a:rPr lang="fi-FI" dirty="0" err="1" smtClean="0"/>
              <a:t>events</a:t>
            </a:r>
            <a:r>
              <a:rPr lang="fi-FI" dirty="0" smtClean="0"/>
              <a:t>?</a:t>
            </a:r>
          </a:p>
          <a:p>
            <a:pPr marL="457200" indent="-457200">
              <a:buFontTx/>
              <a:buChar char="-"/>
            </a:pPr>
            <a:r>
              <a:rPr lang="fi-FI" dirty="0" err="1" smtClean="0"/>
              <a:t>Forever</a:t>
            </a:r>
            <a:r>
              <a:rPr lang="fi-FI" dirty="0" smtClean="0"/>
              <a:t> </a:t>
            </a:r>
            <a:r>
              <a:rPr lang="fi-FI" dirty="0" err="1" smtClean="0"/>
              <a:t>frames</a:t>
            </a:r>
            <a:r>
              <a:rPr lang="fi-FI" dirty="0" smtClean="0"/>
              <a:t>?</a:t>
            </a:r>
          </a:p>
          <a:p>
            <a:pPr marL="457200" indent="-457200">
              <a:buFontTx/>
              <a:buChar char="-"/>
            </a:pPr>
            <a:r>
              <a:rPr lang="fi-FI" dirty="0" smtClean="0"/>
              <a:t>Long </a:t>
            </a:r>
            <a:r>
              <a:rPr lang="fi-FI" dirty="0" err="1" smtClean="0"/>
              <a:t>polling</a:t>
            </a:r>
            <a:r>
              <a:rPr lang="fi-FI" dirty="0" smtClean="0"/>
              <a:t>?</a:t>
            </a:r>
          </a:p>
          <a:p>
            <a:endParaRPr lang="fi-FI" dirty="0" smtClean="0"/>
          </a:p>
        </p:txBody>
      </p:sp>
    </p:spTree>
    <p:extLst>
      <p:ext uri="{BB962C8B-B14F-4D97-AF65-F5344CB8AC3E}">
        <p14:creationId xmlns:p14="http://schemas.microsoft.com/office/powerpoint/2010/main" val="33048147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Yhteysongelmien hallinta</a:t>
            </a:r>
            <a:endParaRPr lang="fi-FI" dirty="0"/>
          </a:p>
        </p:txBody>
      </p:sp>
      <p:sp>
        <p:nvSpPr>
          <p:cNvPr id="3" name="Text Placeholder 2"/>
          <p:cNvSpPr>
            <a:spLocks noGrp="1"/>
          </p:cNvSpPr>
          <p:nvPr>
            <p:ph type="body" sz="quarter" idx="10"/>
          </p:nvPr>
        </p:nvSpPr>
        <p:spPr>
          <a:xfrm>
            <a:off x="308155" y="1451222"/>
            <a:ext cx="8534219" cy="1509131"/>
          </a:xfrm>
        </p:spPr>
        <p:txBody>
          <a:bodyPr/>
          <a:lstStyle/>
          <a:p>
            <a:pPr marL="457200" indent="-457200">
              <a:buFont typeface="Arial" panose="020B0604020202020204" pitchFamily="34" charset="0"/>
              <a:buChar char="•"/>
            </a:pPr>
            <a:r>
              <a:rPr lang="fi-FI" dirty="0"/>
              <a:t>Avaa uudelleen katkenneet yhteydet</a:t>
            </a:r>
          </a:p>
          <a:p>
            <a:pPr marL="457200" indent="-457200">
              <a:buFont typeface="Arial" panose="020B0604020202020204" pitchFamily="34" charset="0"/>
              <a:buChar char="•"/>
            </a:pPr>
            <a:r>
              <a:rPr lang="fi-FI" dirty="0" err="1" smtClean="0"/>
              <a:t>Bufferoi</a:t>
            </a:r>
            <a:r>
              <a:rPr lang="fi-FI" dirty="0" smtClean="0"/>
              <a:t> viestejä muistissa palvelimella </a:t>
            </a:r>
          </a:p>
          <a:p>
            <a:r>
              <a:rPr lang="fi-FI" sz="2800" dirty="0" smtClean="0">
                <a:sym typeface="Wingdings" panose="05000000000000000000" pitchFamily="2" charset="2"/>
              </a:rPr>
              <a:t>	 Viestejä ei menetetä jos yhteys vähän aikaa poikki</a:t>
            </a:r>
            <a:endParaRPr lang="fi-FI" sz="2800" dirty="0"/>
          </a:p>
        </p:txBody>
      </p:sp>
    </p:spTree>
    <p:extLst>
      <p:ext uri="{BB962C8B-B14F-4D97-AF65-F5344CB8AC3E}">
        <p14:creationId xmlns:p14="http://schemas.microsoft.com/office/powerpoint/2010/main" val="28059974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PN_Template_Light_4x3">
  <a:themeElements>
    <a:clrScheme name="MPN Blue Color Palette 1">
      <a:dk1>
        <a:srgbClr val="969696"/>
      </a:dk1>
      <a:lt1>
        <a:srgbClr val="FFFFFF"/>
      </a:lt1>
      <a:dk2>
        <a:srgbClr val="969696"/>
      </a:dk2>
      <a:lt2>
        <a:srgbClr val="F2F2F2"/>
      </a:lt2>
      <a:accent1>
        <a:srgbClr val="68217A"/>
      </a:accent1>
      <a:accent2>
        <a:srgbClr val="002050"/>
      </a:accent2>
      <a:accent3>
        <a:srgbClr val="0072C6"/>
      </a:accent3>
      <a:accent4>
        <a:srgbClr val="6DC2E9"/>
      </a:accent4>
      <a:accent5>
        <a:srgbClr val="7F7F7F"/>
      </a:accent5>
      <a:accent6>
        <a:srgbClr val="FFFFFF"/>
      </a:accent6>
      <a:hlink>
        <a:srgbClr val="002050"/>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1_MPN_Template_Light_4x3">
  <a:themeElements>
    <a:clrScheme name="MPN Blue Color Palette 1">
      <a:dk1>
        <a:srgbClr val="969696"/>
      </a:dk1>
      <a:lt1>
        <a:srgbClr val="FFFFFF"/>
      </a:lt1>
      <a:dk2>
        <a:srgbClr val="969696"/>
      </a:dk2>
      <a:lt2>
        <a:srgbClr val="F2F2F2"/>
      </a:lt2>
      <a:accent1>
        <a:srgbClr val="68217A"/>
      </a:accent1>
      <a:accent2>
        <a:srgbClr val="002050"/>
      </a:accent2>
      <a:accent3>
        <a:srgbClr val="0072C6"/>
      </a:accent3>
      <a:accent4>
        <a:srgbClr val="6DC2E9"/>
      </a:accent4>
      <a:accent5>
        <a:srgbClr val="7F7F7F"/>
      </a:accent5>
      <a:accent6>
        <a:srgbClr val="FFFFFF"/>
      </a:accent6>
      <a:hlink>
        <a:srgbClr val="002050"/>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MPN Template Titles &amp; Transitions 4x3">
  <a:themeElements>
    <a:clrScheme name="MPN Blue Color Palette 1">
      <a:dk1>
        <a:srgbClr val="969696"/>
      </a:dk1>
      <a:lt1>
        <a:srgbClr val="FFFFFF"/>
      </a:lt1>
      <a:dk2>
        <a:srgbClr val="969696"/>
      </a:dk2>
      <a:lt2>
        <a:srgbClr val="F2F2F2"/>
      </a:lt2>
      <a:accent1>
        <a:srgbClr val="68217A"/>
      </a:accent1>
      <a:accent2>
        <a:srgbClr val="002050"/>
      </a:accent2>
      <a:accent3>
        <a:srgbClr val="0072C6"/>
      </a:accent3>
      <a:accent4>
        <a:srgbClr val="6DC2E9"/>
      </a:accent4>
      <a:accent5>
        <a:srgbClr val="7F7F7F"/>
      </a:accent5>
      <a:accent6>
        <a:srgbClr val="FFFFFF"/>
      </a:accent6>
      <a:hlink>
        <a:srgbClr val="002050"/>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90a3b6-08c8-4148-8fff-0427b40d8fc9">
      <Value>184</Value>
      <Value>172</Value>
      <Value>160</Value>
      <Value>159</Value>
    </TaxCatchAll>
    <ImageCreateDate xmlns="EB693DEA-2256-4DD9-8FF3-783287AC6516" xsi:nil="true"/>
    <ColorspaceTaxHTField0 xmlns="2f90a3b6-08c8-4148-8fff-0427b40d8fc9">
      <Terms xmlns="http://schemas.microsoft.com/office/infopath/2007/PartnerControls"/>
    </ColorspaceTaxHTField0>
    <EnclosureTypeTaxHTField0 xmlns="2f90a3b6-08c8-4148-8fff-0427b40d8fc9">
      <Terms xmlns="http://schemas.microsoft.com/office/infopath/2007/PartnerControls"/>
    </EnclosureTypeTaxHTField0>
    <MediaPlayLength xmlns="2f90a3b6-08c8-4148-8fff-0427b40d8fc9" xsi:nil="true"/>
    <VideoCodec xmlns="2f90a3b6-08c8-4148-8fff-0427b40d8fc9" xsi:nil="true"/>
    <ExifArtist xmlns="2f90a3b6-08c8-4148-8fff-0427b40d8fc9" xsi:nil="true"/>
    <ExifMake xmlns="2f90a3b6-08c8-4148-8fff-0427b40d8fc9" xsi:nil="true"/>
    <FlashFrameRate xmlns="2f90a3b6-08c8-4148-8fff-0427b40d8fc9" xsi:nil="true"/>
    <PhotoshopCopyrightNotice xmlns="2f90a3b6-08c8-4148-8fff-0427b40d8fc9" xsi:nil="true"/>
    <PhotoshopCopyrightStatusTaxHTField0 xmlns="2f90a3b6-08c8-4148-8fff-0427b40d8fc9">
      <Terms xmlns="http://schemas.microsoft.com/office/infopath/2007/PartnerControls"/>
    </PhotoshopCopyrightStatusTaxHTField0>
    <PublicationDate xmlns="2f90a3b6-08c8-4148-8fff-0427b40d8fc9">2012-04-24T23:57:43+00:00</PublicationDate>
    <SEOPrettyURL xmlns="2f90a3b6-08c8-4148-8fff-0427b40d8fc9" xsi:nil="true"/>
    <VerticalIndustryTaxHTField0 xmlns="2f90a3b6-08c8-4148-8fff-0427b40d8fc9">
      <Terms xmlns="http://schemas.microsoft.com/office/infopath/2007/PartnerControls"/>
    </VerticalIndustryTaxHTField0>
    <AssetURL xmlns="2f90a3b6-08c8-4148-8fff-0427b40d8fc9" xsi:nil="true"/>
    <Caption xmlns="2f90a3b6-08c8-4148-8fff-0427b40d8fc9" xsi:nil="true"/>
    <ExifFlashReturnStatusTaxHTField0 xmlns="2f90a3b6-08c8-4148-8fff-0427b40d8fc9">
      <Terms xmlns="http://schemas.microsoft.com/office/infopath/2007/PartnerControls"/>
    </ExifFlashReturnStatusTaxHTField0>
    <ExifISOSpeedRatings xmlns="2f90a3b6-08c8-4148-8fff-0427b40d8fc9" xsi:nil="true"/>
    <ProfileColorSpace xmlns="2f90a3b6-08c8-4148-8fff-0427b40d8fc9" xsi:nil="true"/>
    <SyndicationURL xmlns="2f90a3b6-08c8-4148-8fff-0427b40d8fc9" xsi:nil="true"/>
    <VideoFrameRate xmlns="2f90a3b6-08c8-4148-8fff-0427b40d8fc9" xsi:nil="true"/>
    <USBMODepartmentTaxHTField0 xmlns="2f90a3b6-08c8-4148-8fff-0427b40d8fc9">
      <Terms xmlns="http://schemas.microsoft.com/office/infopath/2007/PartnerControls"/>
    </USBMODepartmentTaxHTField0>
    <ExifExposureBias xmlns="2f90a3b6-08c8-4148-8fff-0427b40d8fc9" xsi:nil="true"/>
    <ExifFlashModeTaxHTField0 xmlns="2f90a3b6-08c8-4148-8fff-0427b40d8fc9">
      <Terms xmlns="http://schemas.microsoft.com/office/infopath/2007/PartnerControls"/>
    </ExifFlashModeTaxHTField0>
    <IndividualCustomerSegmentTaxHTField0 xmlns="2f90a3b6-08c8-4148-8fff-0427b40d8fc9">
      <Terms xmlns="http://schemas.microsoft.com/office/infopath/2007/PartnerControls"/>
    </IndividualCustomerSegmentTaxHTField0>
    <SEOMetaKeywords xmlns="2f90a3b6-08c8-4148-8fff-0427b40d8fc9" xsi:nil="true"/>
    <ExifCopyright xmlns="2f90a3b6-08c8-4148-8fff-0427b40d8fc9" xsi:nil="true"/>
    <ExifSubjectDistance xmlns="2f90a3b6-08c8-4148-8fff-0427b40d8fc9" xsi:nil="true"/>
    <LocaleTaxHTField0 xmlns="2f90a3b6-08c8-4148-8fff-0427b40d8fc9">
      <Terms xmlns="http://schemas.microsoft.com/office/infopath/2007/PartnerControls">
        <TermInfo xmlns="http://schemas.microsoft.com/office/infopath/2007/PartnerControls">
          <TermName xmlns="http://schemas.microsoft.com/office/infopath/2007/PartnerControls">en-us</TermName>
          <TermId xmlns="http://schemas.microsoft.com/office/infopath/2007/PartnerControls">d9a69bff-8288-4080-b994-75d8eae21b51</TermId>
        </TermInfo>
      </Terms>
    </LocaleTaxHTField0>
    <PhotoshopDateCreated xmlns="2f90a3b6-08c8-4148-8fff-0427b40d8fc9" xsi:nil="true"/>
    <VideoBitRate xmlns="2f90a3b6-08c8-4148-8fff-0427b40d8fc9" xsi:nil="true"/>
    <CountryTaxHTField0 xmlns="2f90a3b6-08c8-4148-8fff-0427b40d8fc9">
      <Terms xmlns="http://schemas.microsoft.com/office/infopath/2007/PartnerControls"/>
    </CountryTaxHTField0>
    <ExifExposureTime xmlns="2f90a3b6-08c8-4148-8fff-0427b40d8fc9" xsi:nil="true"/>
    <ExifMeteringModeTaxHTField0 xmlns="2f90a3b6-08c8-4148-8fff-0427b40d8fc9">
      <Terms xmlns="http://schemas.microsoft.com/office/infopath/2007/PartnerControls"/>
    </ExifMeteringModeTaxHTField0>
    <LCID xmlns="2f90a3b6-08c8-4148-8fff-0427b40d8fc9" xsi:nil="true"/>
    <PageCount xmlns="2f90a3b6-08c8-4148-8fff-0427b40d8fc9" xsi:nil="true"/>
    <VideoPreviewSize xmlns="2f90a3b6-08c8-4148-8fff-0427b40d8fc9" xsi:nil="true"/>
    <Dimensions xmlns="2f90a3b6-08c8-4148-8fff-0427b40d8fc9" xsi:nil="true"/>
    <ExifSoftware xmlns="2f90a3b6-08c8-4148-8fff-0427b40d8fc9" xsi:nil="true"/>
    <PartNo xmlns="2f90a3b6-08c8-4148-8fff-0427b40d8fc9" xsi:nil="true"/>
    <DevelopmentLanguageTaxHTField0 xmlns="2f90a3b6-08c8-4148-8fff-0427b40d8fc9">
      <Terms xmlns="http://schemas.microsoft.com/office/infopath/2007/PartnerControls"/>
    </DevelopmentLanguageTaxHTField0>
    <ProfileDescription xmlns="2f90a3b6-08c8-4148-8fff-0427b40d8fc9" xsi:nil="true"/>
    <ExifFlashRedEyeModeTaxHTField0 xmlns="2f90a3b6-08c8-4148-8fff-0427b40d8fc9">
      <Terms xmlns="http://schemas.microsoft.com/office/infopath/2007/PartnerControls"/>
    </ExifFlashRedEyeModeTaxHTField0>
    <FlashFrameCount xmlns="2f90a3b6-08c8-4148-8fff-0427b40d8fc9" xsi:nil="true"/>
    <HorizontalBusinessSolutionsTaxHTField0 xmlns="2f90a3b6-08c8-4148-8fff-0427b40d8fc9">
      <Terms xmlns="http://schemas.microsoft.com/office/infopath/2007/PartnerControls"/>
    </HorizontalBusinessSolutionsTaxHTField0>
    <ExifModel xmlns="2f90a3b6-08c8-4148-8fff-0427b40d8fc9" xsi:nil="true"/>
    <LegacyID xmlns="2f90a3b6-08c8-4148-8fff-0427b40d8fc9" xsi:nil="true"/>
    <SEOMetaTitle xmlns="2f90a3b6-08c8-4148-8fff-0427b40d8fc9" xsi:nil="true"/>
    <VideoFrames xmlns="2f90a3b6-08c8-4148-8fff-0427b40d8fc9" xsi:nil="true"/>
    <AssetTypeTaxHTField0 xmlns="2f90a3b6-08c8-4148-8fff-0427b40d8fc9">
      <Terms xmlns="http://schemas.microsoft.com/office/infopath/2007/PartnerControls">
        <TermInfo xmlns="http://schemas.microsoft.com/office/infopath/2007/PartnerControls">
          <TermName xmlns="http://schemas.microsoft.com/office/infopath/2007/PartnerControls">PPTX</TermName>
          <TermId xmlns="http://schemas.microsoft.com/office/infopath/2007/PartnerControls">3c2243da-72e9-4852-893e-968034205e3f</TermId>
        </TermInfo>
      </Terms>
    </AssetTypeTaxHTField0>
    <ExifFlashFunctionTaxHTField0 xmlns="2f90a3b6-08c8-4148-8fff-0427b40d8fc9">
      <Terms xmlns="http://schemas.microsoft.com/office/infopath/2007/PartnerControls"/>
    </ExifFlashFunctionTaxHTField0>
    <USBMOLanguageTaxHTField0 xmlns="2f90a3b6-08c8-4148-8fff-0427b40d8fc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a5ff94d2-1ec6-4a3d-91b6-499704bb2bfb</TermId>
        </TermInfo>
      </Terms>
    </USBMOLanguageTaxHTField0>
    <Syndicatable xmlns="2f90a3b6-08c8-4148-8fff-0427b40d8fc9">false</Syndicatable>
    <SyndicationEndDate xmlns="2f90a3b6-08c8-4148-8fff-0427b40d8fc9" xsi:nil="true"/>
    <ContentPurposeTaxHTField0 xmlns="2f90a3b6-08c8-4148-8fff-0427b40d8fc9">
      <Terms xmlns="http://schemas.microsoft.com/office/infopath/2007/PartnerControls"/>
    </ContentPurposeTaxHTField0>
    <ElementTypeTaxHTField0 xmlns="2f90a3b6-08c8-4148-8fff-0427b40d8fc9">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675b6a5d-2ecd-48a3-8c10-33b51e64d58c</TermId>
        </TermInfo>
      </Terms>
    </ElementTypeTaxHTField0>
    <ExifMaxApertureValue xmlns="2f90a3b6-08c8-4148-8fff-0427b40d8fc9" xsi:nil="true"/>
    <ImageColorScheme xmlns="2f90a3b6-08c8-4148-8fff-0427b40d8fc9" xsi:nil="true"/>
    <OrganizationalCustomerSegmentTaxHTField0 xmlns="2f90a3b6-08c8-4148-8fff-0427b40d8fc9">
      <Terms xmlns="http://schemas.microsoft.com/office/infopath/2007/PartnerControls"/>
    </OrganizationalCustomerSegmentTaxHTField0>
    <UTCOffset xmlns="2f90a3b6-08c8-4148-8fff-0427b40d8fc9" xsi:nil="true"/>
    <DistributionChannelTaxHTField0 xmlns="2f90a3b6-08c8-4148-8fff-0427b40d8fc9">
      <Terms xmlns="http://schemas.microsoft.com/office/infopath/2007/PartnerControls"/>
    </DistributionChannelTaxHTField0>
    <ExifExposureProgramTaxHTField0 xmlns="2f90a3b6-08c8-4148-8fff-0427b40d8fc9">
      <Terms xmlns="http://schemas.microsoft.com/office/infopath/2007/PartnerControls"/>
    </ExifExposureProgramTaxHTField0>
    <PhotoshopCaption xmlns="2f90a3b6-08c8-4148-8fff-0427b40d8fc9" xsi:nil="true"/>
    <Resolution xmlns="2f90a3b6-08c8-4148-8fff-0427b40d8fc9" xsi:nil="true"/>
    <ExifFlashFiredStatusTaxHTField0 xmlns="2f90a3b6-08c8-4148-8fff-0427b40d8fc9">
      <Terms xmlns="http://schemas.microsoft.com/office/infopath/2007/PartnerControls"/>
    </ExifFlashFiredStatusTaxHTField0>
    <ExifImageDescription xmlns="2f90a3b6-08c8-4148-8fff-0427b40d8fc9" xsi:nil="true"/>
    <GeographyTaxHTField0 xmlns="2f90a3b6-08c8-4148-8fff-0427b40d8fc9">
      <Terms xmlns="http://schemas.microsoft.com/office/infopath/2007/PartnerControls"/>
    </GeographyTaxHTField0>
    <SolutionTaxHTField0 xmlns="2f90a3b6-08c8-4148-8fff-0427b40d8fc9">
      <Terms xmlns="http://schemas.microsoft.com/office/infopath/2007/PartnerControls"/>
    </SolutionTaxHTField0>
    <USBMODescription xmlns="2f90a3b6-08c8-4148-8fff-0427b40d8fc9">Microsoft Partner Network Templates</USBMODescription>
    <ExifSensingMethodTaxHTField0 xmlns="2f90a3b6-08c8-4148-8fff-0427b40d8fc9">
      <Terms xmlns="http://schemas.microsoft.com/office/infopath/2007/PartnerControls"/>
    </ExifSensingMethodTaxHTField0>
    <JobRoleTaxHTField0 xmlns="2f90a3b6-08c8-4148-8fff-0427b40d8fc9">
      <Terms xmlns="http://schemas.microsoft.com/office/infopath/2007/PartnerControls"/>
    </JobRoleTaxHTField0>
    <SyndicationStartDate xmlns="2f90a3b6-08c8-4148-8fff-0427b40d8fc9" xsi:nil="true"/>
    <BitDepth xmlns="2f90a3b6-08c8-4148-8fff-0427b40d8fc9" xsi:nil="true"/>
    <DeletionDate xmlns="2f90a3b6-08c8-4148-8fff-0427b40d8fc9" xsi:nil="true"/>
    <ExifFNumber xmlns="2f90a3b6-08c8-4148-8fff-0427b40d8fc9" xsi:nil="true"/>
    <ExifFocalLength xmlns="2f90a3b6-08c8-4148-8fff-0427b40d8fc9" xsi:nil="true"/>
    <ProductsTaxHTField0 xmlns="2f90a3b6-08c8-4148-8fff-0427b40d8fc9">
      <Terms xmlns="http://schemas.microsoft.com/office/infopath/2007/PartnerControls"/>
    </ProductsTaxHTField0>
    <ProductAreaTaxHTField0 xmlns="2f90a3b6-08c8-4148-8fff-0427b40d8fc9">
      <Terms xmlns="http://schemas.microsoft.com/office/infopath/2007/PartnerControls"/>
    </ProductAreaTaxHTField0>
    <wic_System_Copyright xmlns="http://schemas.microsoft.com/sharepoint/v3/fields" xsi:nil="true"/>
    <OriginalCreator xmlns="2f90a3b6-08c8-4148-8fff-0427b40d8fc9" xsi:nil="true"/>
    <ExifApertureValue xmlns="2f90a3b6-08c8-4148-8fff-0427b40d8fc9" xsi:nil="true"/>
    <ExifDateTime xmlns="2f90a3b6-08c8-4148-8fff-0427b40d8fc9" xsi:nil="true"/>
    <ExifLightSourceTaxHTField0 xmlns="2f90a3b6-08c8-4148-8fff-0427b40d8fc9">
      <Terms xmlns="http://schemas.microsoft.com/office/infopath/2007/PartnerControls"/>
    </ExifLightSourceTaxHTField0>
    <ExifShutterSpeed xmlns="2f90a3b6-08c8-4148-8fff-0427b40d8fc9" xsi:nil="true"/>
    <ResponsibleGroup xmlns="2f90a3b6-08c8-4148-8fff-0427b40d8fc9" xsi:nil="true"/>
    <Comments xmlns="http://schemas.microsoft.com/sharepoint/v3" xsi:nil="true"/>
    <SEOMetaDescription xmlns="2f90a3b6-08c8-4148-8fff-0427b40d8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SS MediaBank Image" ma:contentTypeID="0x0101009148F5A04DDD49CBA7127AADA5FB792B00AADE34325A8B49CDA8BB4DB53328F2140042A8F7EFA3D8428BA83C1DD618D41277008B7D58F6637A6449A868D36ABEDD5D7D" ma:contentTypeVersion="1" ma:contentTypeDescription="Upload an image." ma:contentTypeScope="" ma:versionID="cf5d87ef76ae645aeecfd1524f32f789">
  <xsd:schema xmlns:xsd="http://www.w3.org/2001/XMLSchema" xmlns:xs="http://www.w3.org/2001/XMLSchema" xmlns:p="http://schemas.microsoft.com/office/2006/metadata/properties" xmlns:ns1="http://schemas.microsoft.com/sharepoint/v3" xmlns:ns2="EB693DEA-2256-4DD9-8FF3-783287AC6516" xmlns:ns3="http://schemas.microsoft.com/sharepoint/v3/fields" xmlns:ns4="2f90a3b6-08c8-4148-8fff-0427b40d8fc9" targetNamespace="http://schemas.microsoft.com/office/2006/metadata/properties" ma:root="true" ma:fieldsID="659fa2edc7c82f120babd68af08693e1" ns1:_="" ns2:_="" ns3:_="" ns4:_="">
    <xsd:import namespace="http://schemas.microsoft.com/sharepoint/v3"/>
    <xsd:import namespace="EB693DEA-2256-4DD9-8FF3-783287AC6516"/>
    <xsd:import namespace="http://schemas.microsoft.com/sharepoint/v3/fields"/>
    <xsd:import namespace="2f90a3b6-08c8-4148-8fff-0427b40d8fc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AssetURL" minOccurs="0"/>
                <xsd:element ref="ns4:AssetTypeTaxHTField0" minOccurs="0"/>
                <xsd:element ref="ns4:TaxCatchAll" minOccurs="0"/>
                <xsd:element ref="ns4:TaxCatchAllLabel" minOccurs="0"/>
                <xsd:element ref="ns4:BitDepth" minOccurs="0"/>
                <xsd:element ref="ns4:Caption" minOccurs="0"/>
                <xsd:element ref="ns4:ColorspaceTaxHTField0" minOccurs="0"/>
                <xsd:element ref="ns1:Comments" minOccurs="0"/>
                <xsd:element ref="ns4:ContentPurposeTaxHTField0" minOccurs="0"/>
                <xsd:element ref="ns4:CountryTaxHTField0" minOccurs="0"/>
                <xsd:element ref="ns4:DeletionDate" minOccurs="0"/>
                <xsd:element ref="ns4:USBMODepartmentTaxHTField0" minOccurs="0"/>
                <xsd:element ref="ns4:USBMODescription" minOccurs="0"/>
                <xsd:element ref="ns4:DevelopmentLanguageTaxHTField0" minOccurs="0"/>
                <xsd:element ref="ns4:Dimensions" minOccurs="0"/>
                <xsd:element ref="ns4:DistributionChannelTaxHTField0" minOccurs="0"/>
                <xsd:element ref="ns4:ElementTypeTaxHTField0" minOccurs="0"/>
                <xsd:element ref="ns4:EnclosureTypeTaxHTField0" minOccurs="0"/>
                <xsd:element ref="ns4:ExifApertureValue" minOccurs="0"/>
                <xsd:element ref="ns4:ExifArtist" minOccurs="0"/>
                <xsd:element ref="ns4:ExifCopyright" minOccurs="0"/>
                <xsd:element ref="ns4:ExifDateTime" minOccurs="0"/>
                <xsd:element ref="ns4:ExifExposureBias" minOccurs="0"/>
                <xsd:element ref="ns4:ExifExposureProgramTaxHTField0" minOccurs="0"/>
                <xsd:element ref="ns4:ExifExposureTime" minOccurs="0"/>
                <xsd:element ref="ns4:ExifFNumber" minOccurs="0"/>
                <xsd:element ref="ns4:ExifFlashFiredStatusTaxHTField0" minOccurs="0"/>
                <xsd:element ref="ns4:ExifFlashFunctionTaxHTField0" minOccurs="0"/>
                <xsd:element ref="ns4:ExifFlashModeTaxHTField0" minOccurs="0"/>
                <xsd:element ref="ns4:ExifFlashRedEyeModeTaxHTField0" minOccurs="0"/>
                <xsd:element ref="ns4:ExifFlashReturnStatusTaxHTField0" minOccurs="0"/>
                <xsd:element ref="ns4:ExifFocalLength" minOccurs="0"/>
                <xsd:element ref="ns4:ExifImageDescription" minOccurs="0"/>
                <xsd:element ref="ns4:ExifISOSpeedRatings" minOccurs="0"/>
                <xsd:element ref="ns4:ExifLightSourceTaxHTField0" minOccurs="0"/>
                <xsd:element ref="ns4:ExifMake" minOccurs="0"/>
                <xsd:element ref="ns4:ExifMaxApertureValue" minOccurs="0"/>
                <xsd:element ref="ns4:ExifMeteringModeTaxHTField0" minOccurs="0"/>
                <xsd:element ref="ns4:ExifModel" minOccurs="0"/>
                <xsd:element ref="ns4:ExifSensingMethodTaxHTField0" minOccurs="0"/>
                <xsd:element ref="ns4:ExifShutterSpeed" minOccurs="0"/>
                <xsd:element ref="ns4:ExifSoftware" minOccurs="0"/>
                <xsd:element ref="ns4:ExifSubjectDistance" minOccurs="0"/>
                <xsd:element ref="ns4:FlashFrameCount" minOccurs="0"/>
                <xsd:element ref="ns4:FlashFrameRate" minOccurs="0"/>
                <xsd:element ref="ns4:GeographyTaxHTField0" minOccurs="0"/>
                <xsd:element ref="ns4:HorizontalBusinessSolutionsTaxHTField0" minOccurs="0"/>
                <xsd:element ref="ns4:ImageColorScheme" minOccurs="0"/>
                <xsd:element ref="ns4:IndividualCustomerSegmentTaxHTField0" minOccurs="0"/>
                <xsd:element ref="ns4:JobRoleTaxHTField0" minOccurs="0"/>
                <xsd:element ref="ns4:USBMOLanguageTaxHTField0" minOccurs="0"/>
                <xsd:element ref="ns4:LocaleTaxHTField0" minOccurs="0"/>
                <xsd:element ref="ns4:LCID" minOccurs="0"/>
                <xsd:element ref="ns4:LegacyID" minOccurs="0"/>
                <xsd:element ref="ns4:MediaPlayLength" minOccurs="0"/>
                <xsd:element ref="ns4:Syndicatable" minOccurs="0"/>
                <xsd:element ref="ns4:OrganizationalCustomerSegmentTaxHTField0" minOccurs="0"/>
                <xsd:element ref="ns4:OriginalCreator" minOccurs="0"/>
                <xsd:element ref="ns4:PageCount" minOccurs="0"/>
                <xsd:element ref="ns4:PartNo" minOccurs="0"/>
                <xsd:element ref="ns4:PhotoshopCaption" minOccurs="0"/>
                <xsd:element ref="ns4:PhotoshopCopyrightNotice" minOccurs="0"/>
                <xsd:element ref="ns4:PhotoshopCopyrightStatusTaxHTField0" minOccurs="0"/>
                <xsd:element ref="ns4:PhotoshopDateCreated" minOccurs="0"/>
                <xsd:element ref="ns4:ProductsTaxHTField0" minOccurs="0"/>
                <xsd:element ref="ns4:ProductAreaTaxHTField0" minOccurs="0"/>
                <xsd:element ref="ns4:ProfileColorSpace" minOccurs="0"/>
                <xsd:element ref="ns4:ProfileDescription" minOccurs="0"/>
                <xsd:element ref="ns4:PublicationDate" minOccurs="0"/>
                <xsd:element ref="ns4:Resolution" minOccurs="0"/>
                <xsd:element ref="ns4:ResponsibleGroup" minOccurs="0"/>
                <xsd:element ref="ns4:SEOMetaDescription" minOccurs="0"/>
                <xsd:element ref="ns4:SEOMetaKeywords" minOccurs="0"/>
                <xsd:element ref="ns4:SEOMetaTitle" minOccurs="0"/>
                <xsd:element ref="ns4:SEOPrettyURL" minOccurs="0"/>
                <xsd:element ref="ns4:SolutionTaxHTField0" minOccurs="0"/>
                <xsd:element ref="ns4:SyndicationEndDate" minOccurs="0"/>
                <xsd:element ref="ns4:SyndicationStartDate" minOccurs="0"/>
                <xsd:element ref="ns4:SyndicationURL" minOccurs="0"/>
                <xsd:element ref="ns4:UTCOffset" minOccurs="0"/>
                <xsd:element ref="ns4:VerticalIndustryTaxHTField0" minOccurs="0"/>
                <xsd:element ref="ns4:VideoBitRate" minOccurs="0"/>
                <xsd:element ref="ns4:VideoCodec" minOccurs="0"/>
                <xsd:element ref="ns4:VideoFrameRate" minOccurs="0"/>
                <xsd:element ref="ns4:VideoFrames" minOccurs="0"/>
                <xsd:element ref="ns4:VideoPreview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Comments" ma:index="36" nillable="true" ma:displayName="Comments" ma:description="This optional 1,024-character field will be used for the storage of comments about the item. Comments will never be displayed in the rights/delivery management module or visible to end-user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693DEA-2256-4DD9-8FF3-783287AC6516"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90a3b6-08c8-4148-8fff-0427b40d8fc9" elementFormDefault="qualified">
    <xsd:import namespace="http://schemas.microsoft.com/office/2006/documentManagement/types"/>
    <xsd:import namespace="http://schemas.microsoft.com/office/infopath/2007/PartnerControls"/>
    <xsd:element name="AssetURL" ma:index="27" nillable="true" ma:displayName="AssetURL" ma:description="Store Asset URL" ma:hidden="true" ma:internalName="AssetURL" ma:readOnly="false">
      <xsd:simpleType>
        <xsd:restriction base="dms:Text"/>
      </xsd:simpleType>
    </xsd:element>
    <xsd:element name="AssetTypeTaxHTField0" ma:index="28" nillable="true" ma:taxonomy="true" ma:internalName="AssetTypeTaxHTField0" ma:taxonomyFieldName="AssetType" ma:displayName="Asset Type" ma:indexed="true" ma:fieldId="{cc4caa33-0d16-43ea-9719-c512681e8e46}" ma:sspId="e5351508-46ca-4454-b07c-bc767568d5f1" ma:termSetId="da266748-b29f-4b00-a502-3959c5f62da1"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689bf07b-aabd-4dc7-ab7d-d7e6a28a452d}" ma:internalName="TaxCatchAll" ma:showField="CatchAllData"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hidden="true" ma:list="{689bf07b-aabd-4dc7-ab7d-d7e6a28a452d}" ma:internalName="TaxCatchAllLabel" ma:readOnly="true" ma:showField="CatchAllDataLabel"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BitDepth" ma:index="32" nillable="true" ma:displayName="Bit Depth" ma:default="" ma:description="A numeric value specified the bit depth of an uploaded image" ma:internalName="BitDepth">
      <xsd:simpleType>
        <xsd:restriction base="dms:Number"/>
      </xsd:simpleType>
    </xsd:element>
    <xsd:element name="Caption" ma:index="33" nillable="true" ma:displayName="Caption" ma:description="This 1,024-character field will be used to enter text describing a file. The caption could be used as part of a syndicated feed." ma:internalName="Caption">
      <xsd:simpleType>
        <xsd:restriction base="dms:Note"/>
      </xsd:simpleType>
    </xsd:element>
    <xsd:element name="ColorspaceTaxHTField0" ma:index="34" nillable="true" ma:taxonomy="true" ma:internalName="ColorspaceTaxHTField0" ma:taxonomyFieldName="Colorspace" ma:displayName="Colorspace" ma:fieldId="{ed389df4-0962-4599-bd50-ffe70adcdef8}" ma:sspId="e5351508-46ca-4454-b07c-bc767568d5f1" ma:termSetId="aa323b6c-8fe7-4bd5-947e-a986ff14bff6" ma:anchorId="00000000-0000-0000-0000-000000000000" ma:open="false" ma:isKeyword="false">
      <xsd:complexType>
        <xsd:sequence>
          <xsd:element ref="pc:Terms" minOccurs="0" maxOccurs="1"/>
        </xsd:sequence>
      </xsd:complexType>
    </xsd:element>
    <xsd:element name="ContentPurposeTaxHTField0" ma:index="37" nillable="true" ma:taxonomy="true" ma:internalName="ContentPurposeTaxHTField0" ma:taxonomyFieldName="ContentPurpose" ma:displayName="Content Purpose" ma:fieldId="{9d7db7fe-807d-4f7a-8764-ac9a6915cfad}" ma:sspId="e5351508-46ca-4454-b07c-bc767568d5f1" ma:termSetId="1fcf61db-bf66-4172-b659-aba6f5678e54" ma:anchorId="00000000-0000-0000-0000-000000000000" ma:open="false" ma:isKeyword="false">
      <xsd:complexType>
        <xsd:sequence>
          <xsd:element ref="pc:Terms" minOccurs="0" maxOccurs="1"/>
        </xsd:sequence>
      </xsd:complexType>
    </xsd:element>
    <xsd:element name="CountryTaxHTField0" ma:index="39" nillable="true" ma:taxonomy="true" ma:internalName="CountryTaxHTField0" ma:taxonomyFieldName="Country" ma:displayName="Country" ma:fieldId="{ccb73359-9cad-4d13-9fd9-2b49403b4704}" ma:taxonomyMulti="true" ma:sspId="e5351508-46ca-4454-b07c-bc767568d5f1" ma:termSetId="ce50c915-1805-4d5d-b9d3-c38aa6796716" ma:anchorId="00000000-0000-0000-0000-000000000000" ma:open="false" ma:isKeyword="false">
      <xsd:complexType>
        <xsd:sequence>
          <xsd:element ref="pc:Terms" minOccurs="0" maxOccurs="1"/>
        </xsd:sequence>
      </xsd:complexType>
    </xsd:element>
    <xsd:element name="DeletionDate" ma:index="41" nillable="true" ma:displayName="Deletion Date" ma:description="This is the date the item will be automatically deleted from the CMS/DAM. Deletion of the item from the CMS/DAM necessarily removes it from the MMM. By default, no Deletion Date will be specified." ma:internalName="DeletionDate">
      <xsd:simpleType>
        <xsd:restriction base="dms:DateTime"/>
      </xsd:simpleType>
    </xsd:element>
    <xsd:element name="USBMODepartmentTaxHTField0" ma:index="42" nillable="true" ma:taxonomy="true" ma:internalName="USBMODepartmentTaxHTField0" ma:taxonomyFieldName="USBMODepartment" ma:displayName="Department" ma:fieldId="{2e0234ea-ada7-4560-be11-2fb541d2b3b2}" ma:sspId="e5351508-46ca-4454-b07c-bc767568d5f1" ma:termSetId="47f28677-a427-4734-b2aa-08e4e7bd2e2f" ma:anchorId="00000000-0000-0000-0000-000000000000" ma:open="false" ma:isKeyword="false">
      <xsd:complexType>
        <xsd:sequence>
          <xsd:element ref="pc:Terms" minOccurs="0" maxOccurs="1"/>
        </xsd:sequence>
      </xsd:complexType>
    </xsd:element>
    <xsd:element name="USBMODescription" ma:index="44" nillable="true" ma:displayName="Description" ma:description="This 1,024-character field will be used to enter text describing a file. The description could be used as part of a syndicated feed." ma:internalName="USBMODescription">
      <xsd:simpleType>
        <xsd:restriction base="dms:Note"/>
      </xsd:simpleType>
    </xsd:element>
    <xsd:element name="DevelopmentLanguageTaxHTField0" ma:index="45" nillable="true" ma:taxonomy="true" ma:internalName="DevelopmentLanguageTaxHTField0" ma:taxonomyFieldName="DevelopmentLanguage" ma:displayName="Development Language" ma:fieldId="{9443e8c1-0167-4e8b-a49d-6f2a3d032c73}" ma:sspId="e5351508-46ca-4454-b07c-bc767568d5f1" ma:termSetId="956f7e1c-acff-487e-bea5-40f2ac018ac6" ma:anchorId="00000000-0000-0000-0000-000000000000" ma:open="false" ma:isKeyword="false">
      <xsd:complexType>
        <xsd:sequence>
          <xsd:element ref="pc:Terms" minOccurs="0" maxOccurs="1"/>
        </xsd:sequence>
      </xsd:complexType>
    </xsd:element>
    <xsd:element name="Dimensions" ma:index="47" nillable="true" ma:displayName="Dimensions (pixels)" ma:description="An 'a' x 'b' description, in pixels, of the size of a digital asset. The 'a' will correspond with the x dimension on embedding, the 'b' will correspond with the y dimension on embedding." ma:internalName="Dimensions">
      <xsd:simpleType>
        <xsd:restriction base="dms:Text"/>
      </xsd:simpleType>
    </xsd:element>
    <xsd:element name="DistributionChannelTaxHTField0" ma:index="48" nillable="true" ma:taxonomy="true" ma:internalName="DistributionChannelTaxHTField0" ma:taxonomyFieldName="DistributionChannel" ma:displayName="Distribution Channel" ma:fieldId="{983f1b6f-2353-4251-aedb-c8cecc391819}" ma:sspId="e5351508-46ca-4454-b07c-bc767568d5f1" ma:termSetId="a57e7f03-b41b-4c46-9bb1-6e81edfcadfb" ma:anchorId="00000000-0000-0000-0000-000000000000" ma:open="false" ma:isKeyword="false">
      <xsd:complexType>
        <xsd:sequence>
          <xsd:element ref="pc:Terms" minOccurs="0" maxOccurs="1"/>
        </xsd:sequence>
      </xsd:complexType>
    </xsd:element>
    <xsd:element name="ElementTypeTaxHTField0" ma:index="50" nillable="true" ma:taxonomy="true" ma:internalName="ElementTypeTaxHTField0" ma:taxonomyFieldName="ElementType" ma:displayName="Element Type" ma:fieldId="{bbf38831-a53c-4227-b8de-8d46d25befdb}" ma:sspId="e5351508-46ca-4454-b07c-bc767568d5f1" ma:termSetId="c51e8246-3191-4210-8b39-719aa1ab2f1f" ma:anchorId="00000000-0000-0000-0000-000000000000" ma:open="false" ma:isKeyword="false">
      <xsd:complexType>
        <xsd:sequence>
          <xsd:element ref="pc:Terms" minOccurs="0" maxOccurs="1"/>
        </xsd:sequence>
      </xsd:complexType>
    </xsd:element>
    <xsd:element name="EnclosureTypeTaxHTField0" ma:index="52" nillable="true" ma:taxonomy="true" ma:internalName="EnclosureTypeTaxHTField0" ma:taxonomyFieldName="EnclosureType" ma:displayName="Enclosure Type" ma:fieldId="{5bbf5d0b-78cf-4f2f-9437-1d5f23b17704}" ma:sspId="e5351508-46ca-4454-b07c-bc767568d5f1" ma:termSetId="f014b166-7374-4898-a6c1-9ab5ee9ec5a6" ma:anchorId="00000000-0000-0000-0000-000000000000" ma:open="false" ma:isKeyword="false">
      <xsd:complexType>
        <xsd:sequence>
          <xsd:element ref="pc:Terms" minOccurs="0" maxOccurs="1"/>
        </xsd:sequence>
      </xsd:complexType>
    </xsd:element>
    <xsd:element name="ExifApertureValue" ma:index="54" nillable="true" ma:displayName="Exif Aperture Value" ma:internalName="ExifApertureValue">
      <xsd:simpleType>
        <xsd:restriction base="dms:Text"/>
      </xsd:simpleType>
    </xsd:element>
    <xsd:element name="ExifArtist" ma:index="55" nillable="true" ma:displayName="Exif Artist" ma:internalName="ExifArtist">
      <xsd:simpleType>
        <xsd:restriction base="dms:Text"/>
      </xsd:simpleType>
    </xsd:element>
    <xsd:element name="ExifCopyright" ma:index="56" nillable="true" ma:displayName="Exif Copyright" ma:internalName="ExifCopyright">
      <xsd:simpleType>
        <xsd:restriction base="dms:Note"/>
      </xsd:simpleType>
    </xsd:element>
    <xsd:element name="ExifDateTime" ma:index="57" nillable="true" ma:displayName="Exif Date/Time" ma:internalName="ExifDateTime">
      <xsd:simpleType>
        <xsd:restriction base="dms:DateTime"/>
      </xsd:simpleType>
    </xsd:element>
    <xsd:element name="ExifExposureBias" ma:index="58" nillable="true" ma:displayName="Exif Exposure Bias" ma:internalName="ExifExposureBias">
      <xsd:simpleType>
        <xsd:restriction base="dms:Text"/>
      </xsd:simpleType>
    </xsd:element>
    <xsd:element name="ExifExposureProgramTaxHTField0" ma:index="59" nillable="true" ma:taxonomy="true" ma:internalName="ExifExposureProgramTaxHTField0" ma:taxonomyFieldName="ExifExposureProgram" ma:displayName="Exif Exposure Program" ma:fieldId="{ddde25e8-649e-42bb-aad2-9aa42631c8e3}" ma:sspId="e5351508-46ca-4454-b07c-bc767568d5f1" ma:termSetId="3d299a8e-f306-47c7-9a3b-f4b99152d7f0" ma:anchorId="00000000-0000-0000-0000-000000000000" ma:open="false" ma:isKeyword="false">
      <xsd:complexType>
        <xsd:sequence>
          <xsd:element ref="pc:Terms" minOccurs="0" maxOccurs="1"/>
        </xsd:sequence>
      </xsd:complexType>
    </xsd:element>
    <xsd:element name="ExifExposureTime" ma:index="61" nillable="true" ma:displayName="Exif Exposure Time (secs)" ma:internalName="ExifExposureTime">
      <xsd:simpleType>
        <xsd:restriction base="dms:Text"/>
      </xsd:simpleType>
    </xsd:element>
    <xsd:element name="ExifFNumber" ma:index="62" nillable="true" ma:displayName="Exif F Number" ma:internalName="ExifFNumber">
      <xsd:simpleType>
        <xsd:restriction base="dms:Text"/>
      </xsd:simpleType>
    </xsd:element>
    <xsd:element name="ExifFlashFiredStatusTaxHTField0" ma:index="63" nillable="true" ma:taxonomy="true" ma:internalName="ExifFlashFiredStatusTaxHTField0" ma:taxonomyFieldName="ExifFlashFiredStatus" ma:displayName="Exif Flash Fired Status" ma:fieldId="{7eaf37a7-3a9a-4741-bcec-5a33b4a85126}" ma:sspId="e5351508-46ca-4454-b07c-bc767568d5f1" ma:termSetId="9701e068-a386-4d19-a1cc-8591fef293bb" ma:anchorId="00000000-0000-0000-0000-000000000000" ma:open="false" ma:isKeyword="false">
      <xsd:complexType>
        <xsd:sequence>
          <xsd:element ref="pc:Terms" minOccurs="0" maxOccurs="1"/>
        </xsd:sequence>
      </xsd:complexType>
    </xsd:element>
    <xsd:element name="ExifFlashFunctionTaxHTField0" ma:index="65" nillable="true" ma:taxonomy="true" ma:internalName="ExifFlashFunctionTaxHTField0" ma:taxonomyFieldName="ExifFlashFunction" ma:displayName="Exif Flash Function" ma:fieldId="{b6e1d613-fcef-473c-a776-1ee808475336}" ma:sspId="e5351508-46ca-4454-b07c-bc767568d5f1" ma:termSetId="9c882a45-9e47-4ef9-b176-a8272b58cd29" ma:anchorId="00000000-0000-0000-0000-000000000000" ma:open="false" ma:isKeyword="false">
      <xsd:complexType>
        <xsd:sequence>
          <xsd:element ref="pc:Terms" minOccurs="0" maxOccurs="1"/>
        </xsd:sequence>
      </xsd:complexType>
    </xsd:element>
    <xsd:element name="ExifFlashModeTaxHTField0" ma:index="67" nillable="true" ma:taxonomy="true" ma:internalName="ExifFlashModeTaxHTField0" ma:taxonomyFieldName="ExifFlashMode" ma:displayName="Exif Flash Mode" ma:fieldId="{52446ffe-0476-4e62-beee-fb994ee4f093}" ma:sspId="e5351508-46ca-4454-b07c-bc767568d5f1" ma:termSetId="690d464e-c60a-426f-9b92-f6d438817c9a" ma:anchorId="00000000-0000-0000-0000-000000000000" ma:open="false" ma:isKeyword="false">
      <xsd:complexType>
        <xsd:sequence>
          <xsd:element ref="pc:Terms" minOccurs="0" maxOccurs="1"/>
        </xsd:sequence>
      </xsd:complexType>
    </xsd:element>
    <xsd:element name="ExifFlashRedEyeModeTaxHTField0" ma:index="69" nillable="true" ma:taxonomy="true" ma:internalName="ExifFlashRedEyeModeTaxHTField0" ma:taxonomyFieldName="ExifFlashRedEyeMode" ma:displayName="Exif Flash Red-Eye Mode" ma:fieldId="{848556d8-84bc-42c3-bba0-fef5e280ab48}" ma:sspId="e5351508-46ca-4454-b07c-bc767568d5f1" ma:termSetId="89fedbe0-2474-4701-822b-6e4eab73c2c9" ma:anchorId="00000000-0000-0000-0000-000000000000" ma:open="false" ma:isKeyword="false">
      <xsd:complexType>
        <xsd:sequence>
          <xsd:element ref="pc:Terms" minOccurs="0" maxOccurs="1"/>
        </xsd:sequence>
      </xsd:complexType>
    </xsd:element>
    <xsd:element name="ExifFlashReturnStatusTaxHTField0" ma:index="71" nillable="true" ma:taxonomy="true" ma:internalName="ExifFlashReturnStatusTaxHTField0" ma:taxonomyFieldName="ExifFlashReturnStatus" ma:displayName="Exif Flash Return Status" ma:fieldId="{ae43ecd6-cd57-4252-86b8-92826402a11e}" ma:sspId="e5351508-46ca-4454-b07c-bc767568d5f1" ma:termSetId="d1ffa490-fffa-4a81-a60b-402f2e904cf7" ma:anchorId="00000000-0000-0000-0000-000000000000" ma:open="false" ma:isKeyword="false">
      <xsd:complexType>
        <xsd:sequence>
          <xsd:element ref="pc:Terms" minOccurs="0" maxOccurs="1"/>
        </xsd:sequence>
      </xsd:complexType>
    </xsd:element>
    <xsd:element name="ExifFocalLength" ma:index="73" nillable="true" ma:displayName="Exif Focal Length (mm)" ma:internalName="ExifFocalLength">
      <xsd:simpleType>
        <xsd:restriction base="dms:Text"/>
      </xsd:simpleType>
    </xsd:element>
    <xsd:element name="ExifImageDescription" ma:index="74" nillable="true" ma:displayName="Exif Image Description" ma:internalName="ExifImageDescription">
      <xsd:simpleType>
        <xsd:restriction base="dms:Note"/>
      </xsd:simpleType>
    </xsd:element>
    <xsd:element name="ExifISOSpeedRatings" ma:index="75" nillable="true" ma:displayName="Exif ISO Speed Ratings" ma:internalName="ExifISOSpeedRatings">
      <xsd:simpleType>
        <xsd:restriction base="dms:Text"/>
      </xsd:simpleType>
    </xsd:element>
    <xsd:element name="ExifLightSourceTaxHTField0" ma:index="76" nillable="true" ma:taxonomy="true" ma:internalName="ExifLightSourceTaxHTField0" ma:taxonomyFieldName="ExifLightSource" ma:displayName="Exif Light Source" ma:fieldId="{6b0d85e4-9b4f-4d5c-b8de-1aaecd3b6469}" ma:sspId="e5351508-46ca-4454-b07c-bc767568d5f1" ma:termSetId="f93d0ed6-abd5-42b1-abb2-11944d251bad" ma:anchorId="00000000-0000-0000-0000-000000000000" ma:open="false" ma:isKeyword="false">
      <xsd:complexType>
        <xsd:sequence>
          <xsd:element ref="pc:Terms" minOccurs="0" maxOccurs="1"/>
        </xsd:sequence>
      </xsd:complexType>
    </xsd:element>
    <xsd:element name="ExifMake" ma:index="78" nillable="true" ma:displayName="Exif Make" ma:internalName="ExifMake">
      <xsd:simpleType>
        <xsd:restriction base="dms:Text"/>
      </xsd:simpleType>
    </xsd:element>
    <xsd:element name="ExifMaxApertureValue" ma:index="79" nillable="true" ma:displayName="Exif Max Aperture Value" ma:internalName="ExifMaxApertureValue">
      <xsd:simpleType>
        <xsd:restriction base="dms:Text"/>
      </xsd:simpleType>
    </xsd:element>
    <xsd:element name="ExifMeteringModeTaxHTField0" ma:index="80" nillable="true" ma:taxonomy="true" ma:internalName="ExifMeteringModeTaxHTField0" ma:taxonomyFieldName="ExifMeteringMode" ma:displayName="Exif Metering Mode" ma:fieldId="{cea024d1-1c48-469f-ad4e-8ba4f6444450}" ma:sspId="e5351508-46ca-4454-b07c-bc767568d5f1" ma:termSetId="e16b75cc-aa40-46b2-ae09-2779d7cc5afd" ma:anchorId="00000000-0000-0000-0000-000000000000" ma:open="false" ma:isKeyword="false">
      <xsd:complexType>
        <xsd:sequence>
          <xsd:element ref="pc:Terms" minOccurs="0" maxOccurs="1"/>
        </xsd:sequence>
      </xsd:complexType>
    </xsd:element>
    <xsd:element name="ExifModel" ma:index="82" nillable="true" ma:displayName="Exif Model" ma:internalName="ExifModel">
      <xsd:simpleType>
        <xsd:restriction base="dms:Text"/>
      </xsd:simpleType>
    </xsd:element>
    <xsd:element name="ExifSensingMethodTaxHTField0" ma:index="83" nillable="true" ma:taxonomy="true" ma:internalName="ExifSensingMethodTaxHTField0" ma:taxonomyFieldName="ExifSensingMethod" ma:displayName="Exif Sensing Method" ma:fieldId="{d7a930e9-a959-4bcd-978c-c548191e3a13}" ma:sspId="e5351508-46ca-4454-b07c-bc767568d5f1" ma:termSetId="d9ddfd10-0637-40ad-9805-ee7c3df64fd9" ma:anchorId="00000000-0000-0000-0000-000000000000" ma:open="false" ma:isKeyword="false">
      <xsd:complexType>
        <xsd:sequence>
          <xsd:element ref="pc:Terms" minOccurs="0" maxOccurs="1"/>
        </xsd:sequence>
      </xsd:complexType>
    </xsd:element>
    <xsd:element name="ExifShutterSpeed" ma:index="85" nillable="true" ma:displayName="Exif Shutter Speed" ma:internalName="ExifShutterSpeed">
      <xsd:simpleType>
        <xsd:restriction base="dms:Text"/>
      </xsd:simpleType>
    </xsd:element>
    <xsd:element name="ExifSoftware" ma:index="86" nillable="true" ma:displayName="Exif Software" ma:internalName="ExifSoftware">
      <xsd:simpleType>
        <xsd:restriction base="dms:Text"/>
      </xsd:simpleType>
    </xsd:element>
    <xsd:element name="ExifSubjectDistance" ma:index="87" nillable="true" ma:displayName="Exif Subject Distance (m)" ma:internalName="ExifSubjectDistance">
      <xsd:simpleType>
        <xsd:restriction base="dms:Text"/>
      </xsd:simpleType>
    </xsd:element>
    <xsd:element name="FlashFrameCount" ma:index="88" nillable="true" ma:displayName="Flash Frame Count" ma:internalName="FlashFrameCount">
      <xsd:simpleType>
        <xsd:restriction base="dms:Text"/>
      </xsd:simpleType>
    </xsd:element>
    <xsd:element name="FlashFrameRate" ma:index="89" nillable="true" ma:displayName="Flash Frame Rate" ma:internalName="FlashFrameRate">
      <xsd:simpleType>
        <xsd:restriction base="dms:Text"/>
      </xsd:simpleType>
    </xsd:element>
    <xsd:element name="GeographyTaxHTField0" ma:index="90" nillable="true" ma:taxonomy="true" ma:internalName="GeographyTaxHTField0" ma:taxonomyFieldName="Geography" ma:displayName="Geography" ma:fieldId="{24303334-cab5-4bd3-b623-47749fc5e9eb}" ma:sspId="e5351508-46ca-4454-b07c-bc767568d5f1" ma:termSetId="7c2605be-78b7-4ca2-8f6f-ab279c096aae" ma:anchorId="00000000-0000-0000-0000-000000000000" ma:open="false" ma:isKeyword="false">
      <xsd:complexType>
        <xsd:sequence>
          <xsd:element ref="pc:Terms" minOccurs="0" maxOccurs="1"/>
        </xsd:sequence>
      </xsd:complexType>
    </xsd:element>
    <xsd:element name="HorizontalBusinessSolutionsTaxHTField0" ma:index="92" nillable="true" ma:taxonomy="true" ma:internalName="HorizontalBusinessSolutionsTaxHTField0" ma:taxonomyFieldName="HorizontalBusinessSolutions" ma:displayName="Horizontal Business Solutions" ma:fieldId="{1f6fc77f-0a05-444f-b580-5273ce073f35}" ma:sspId="e5351508-46ca-4454-b07c-bc767568d5f1" ma:termSetId="32a6d413-5b83-45ba-9a5a-a9dc090eb5f3" ma:anchorId="00000000-0000-0000-0000-000000000000" ma:open="false" ma:isKeyword="false">
      <xsd:complexType>
        <xsd:sequence>
          <xsd:element ref="pc:Terms" minOccurs="0" maxOccurs="1"/>
        </xsd:sequence>
      </xsd:complexType>
    </xsd:element>
    <xsd:element name="ImageColorScheme" ma:index="94" nillable="true" ma:displayName="Image Color Scheme" ma:internalName="ImageColorScheme">
      <xsd:simpleType>
        <xsd:restriction base="dms:Text"/>
      </xsd:simpleType>
    </xsd:element>
    <xsd:element name="IndividualCustomerSegmentTaxHTField0" ma:index="95" nillable="true" ma:taxonomy="true" ma:internalName="IndividualCustomerSegmentTaxHTField0" ma:taxonomyFieldName="IndividualCustomerSegment" ma:displayName="Individual Customer Segment" ma:fieldId="{fa9edc89-ce41-4c39-b86d-f74418462223}" ma:taxonomyMulti="true" ma:sspId="e5351508-46ca-4454-b07c-bc767568d5f1" ma:termSetId="f0f0c54d-2fd3-4e10-9b8d-0e0ce4e7c7b5" ma:anchorId="00000000-0000-0000-0000-000000000000" ma:open="false" ma:isKeyword="false">
      <xsd:complexType>
        <xsd:sequence>
          <xsd:element ref="pc:Terms" minOccurs="0" maxOccurs="1"/>
        </xsd:sequence>
      </xsd:complexType>
    </xsd:element>
    <xsd:element name="JobRoleTaxHTField0" ma:index="97" nillable="true" ma:taxonomy="true" ma:internalName="JobRoleTaxHTField0" ma:taxonomyFieldName="JobRole" ma:displayName="Job Role" ma:fieldId="{b4b50c45-89f6-4522-bed7-6409ceff1821}" ma:sspId="e5351508-46ca-4454-b07c-bc767568d5f1" ma:termSetId="4c56d73e-b2de-49cb-b3d6-df32a18b8190" ma:anchorId="00000000-0000-0000-0000-000000000000" ma:open="false" ma:isKeyword="false">
      <xsd:complexType>
        <xsd:sequence>
          <xsd:element ref="pc:Terms" minOccurs="0" maxOccurs="1"/>
        </xsd:sequence>
      </xsd:complexType>
    </xsd:element>
    <xsd:element name="USBMOLanguageTaxHTField0" ma:index="99" nillable="true" ma:taxonomy="true" ma:internalName="USBMOLanguageTaxHTField0" ma:taxonomyFieldName="USBMOLanguage" ma:displayName="Language" ma:default="159;#English|a5ff94d2-1ec6-4a3d-91b6-499704bb2bfb" ma:fieldId="{3001d2cb-27cc-488b-a6e3-9409191fe5d7}" ma:taxonomyMulti="true" ma:sspId="e5351508-46ca-4454-b07c-bc767568d5f1" ma:termSetId="caf07f1e-e70a-418c-a826-56f67c3ab232" ma:anchorId="00000000-0000-0000-0000-000000000000" ma:open="false" ma:isKeyword="false">
      <xsd:complexType>
        <xsd:sequence>
          <xsd:element ref="pc:Terms" minOccurs="0" maxOccurs="1"/>
        </xsd:sequence>
      </xsd:complexType>
    </xsd:element>
    <xsd:element name="LocaleTaxHTField0" ma:index="101" nillable="true" ma:taxonomy="true" ma:internalName="LocaleTaxHTField0" ma:taxonomyFieldName="Locale" ma:displayName="Locale" ma:default="160;#en-us|d9a69bff-8288-4080-b994-75d8eae21b51" ma:fieldId="{102aee01-d407-45ff-964e-888f51184492}" ma:taxonomyMulti="true" ma:sspId="e5351508-46ca-4454-b07c-bc767568d5f1" ma:termSetId="c75b77a0-de14-4dfe-b43c-1de41e586b08" ma:anchorId="00000000-0000-0000-0000-000000000000" ma:open="false" ma:isKeyword="false">
      <xsd:complexType>
        <xsd:sequence>
          <xsd:element ref="pc:Terms" minOccurs="0" maxOccurs="1"/>
        </xsd:sequence>
      </xsd:complexType>
    </xsd:element>
    <xsd:element name="LCID" ma:index="103" nillable="true" ma:displayName="LCID" ma:internalName="LCID">
      <xsd:simpleType>
        <xsd:restriction base="dms:Text"/>
      </xsd:simpleType>
    </xsd:element>
    <xsd:element name="LegacyID" ma:index="104" nillable="true" ma:displayName="Legacy ID" ma:hidden="true" ma:internalName="LegacyID" ma:readOnly="false">
      <xsd:simpleType>
        <xsd:restriction base="dms:Text"/>
      </xsd:simpleType>
    </xsd:element>
    <xsd:element name="MediaPlayLength" ma:index="105" nillable="true" ma:displayName="Media Play Length (hour:minute:seconds)" ma:internalName="MediaPlayLength">
      <xsd:simpleType>
        <xsd:restriction base="dms:Text"/>
      </xsd:simpleType>
    </xsd:element>
    <xsd:element name="Syndicatable" ma:index="106" nillable="true" ma:displayName="OK to Syndicate" ma:default="0" ma:description="An indication of whether the asset should be released to the Metadata Management module when it is published and approved by the content management environment. By default, this item should NOT be checked." ma:internalName="Syndicatable">
      <xsd:simpleType>
        <xsd:restriction base="dms:Boolean"/>
      </xsd:simpleType>
    </xsd:element>
    <xsd:element name="OrganizationalCustomerSegmentTaxHTField0" ma:index="107" nillable="true" ma:taxonomy="true" ma:internalName="OrganizationalCustomerSegmentTaxHTField0" ma:taxonomyFieldName="OrganizationalCustomerSegment" ma:displayName="Organizational Customer Segment" ma:fieldId="{51a040c1-67fd-4b51-be2d-039858b15bc0}" ma:taxonomyMulti="true" ma:sspId="e5351508-46ca-4454-b07c-bc767568d5f1" ma:termSetId="f0f8d20e-9d97-438e-9ed3-4fbd54a90c1d" ma:anchorId="00000000-0000-0000-0000-000000000000" ma:open="false" ma:isKeyword="false">
      <xsd:complexType>
        <xsd:sequence>
          <xsd:element ref="pc:Terms" minOccurs="0" maxOccurs="1"/>
        </xsd:sequence>
      </xsd:complexType>
    </xsd:element>
    <xsd:element name="OriginalCreator" ma:index="109" nillable="true" ma:displayName="Original Creator" ma:description="This field will be used to indicate the source for the item. It is not necessarily the same as the Responsible Group." ma:internalName="OriginalCreator">
      <xsd:simpleType>
        <xsd:restriction base="dms:Text"/>
      </xsd:simpleType>
    </xsd:element>
    <xsd:element name="PageCount" ma:index="110" nillable="true" ma:displayName="Page Count" ma:internalName="PageCount">
      <xsd:simpleType>
        <xsd:restriction base="dms:Text"/>
      </xsd:simpleType>
    </xsd:element>
    <xsd:element name="PartNo" ma:index="111" nillable="true" ma:displayName="Part No" ma:internalName="PartNo">
      <xsd:simpleType>
        <xsd:restriction base="dms:Text"/>
      </xsd:simpleType>
    </xsd:element>
    <xsd:element name="PhotoshopCaption" ma:index="112" nillable="true" ma:displayName="Photoshop Caption" ma:internalName="PhotoshopCaption">
      <xsd:simpleType>
        <xsd:restriction base="dms:Note"/>
      </xsd:simpleType>
    </xsd:element>
    <xsd:element name="PhotoshopCopyrightNotice" ma:index="113" nillable="true" ma:displayName="Photoshop Copyright Notice" ma:internalName="PhotoshopCopyrightNotice">
      <xsd:simpleType>
        <xsd:restriction base="dms:Note"/>
      </xsd:simpleType>
    </xsd:element>
    <xsd:element name="PhotoshopCopyrightStatusTaxHTField0" ma:index="114" nillable="true" ma:taxonomy="true" ma:internalName="PhotoshopCopyrightStatusTaxHTField0" ma:taxonomyFieldName="PhotoshopCopyrightStatus" ma:displayName="Photoshop Copyright Status" ma:fieldId="{2335001f-708b-4788-9517-b420d42537e4}" ma:sspId="e5351508-46ca-4454-b07c-bc767568d5f1" ma:termSetId="00f52058-0726-4f92-9b3a-b7b625f0836d" ma:anchorId="00000000-0000-0000-0000-000000000000" ma:open="false" ma:isKeyword="false">
      <xsd:complexType>
        <xsd:sequence>
          <xsd:element ref="pc:Terms" minOccurs="0" maxOccurs="1"/>
        </xsd:sequence>
      </xsd:complexType>
    </xsd:element>
    <xsd:element name="PhotoshopDateCreated" ma:index="116" nillable="true" ma:displayName="Photoshop Date Created" ma:internalName="PhotoshopDateCreated">
      <xsd:simpleType>
        <xsd:restriction base="dms:Text"/>
      </xsd:simpleType>
    </xsd:element>
    <xsd:element name="ProductsTaxHTField0" ma:index="117" nillable="true" ma:taxonomy="true" ma:internalName="ProductsTaxHTField0" ma:taxonomyFieldName="Products" ma:displayName="Products" ma:fieldId="{2508cca7-303f-4eb3-beb8-f072fc69cba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ductAreaTaxHTField0" ma:index="119" nillable="true" ma:taxonomy="true" ma:internalName="ProductAreaTaxHTField0" ma:taxonomyFieldName="ProductArea" ma:displayName="Product Area" ma:fieldId="{745efb83-9c2f-4366-afe0-1ade5157042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fileColorSpace" ma:index="121" nillable="true" ma:displayName="Profile Color Space" ma:internalName="ProfileColorSpace">
      <xsd:simpleType>
        <xsd:restriction base="dms:Text"/>
      </xsd:simpleType>
    </xsd:element>
    <xsd:element name="ProfileDescription" ma:index="122" nillable="true" ma:displayName="Profile Description" ma:internalName="ProfileDescription">
      <xsd:simpleType>
        <xsd:restriction base="dms:Text"/>
      </xsd:simpleType>
    </xsd:element>
    <xsd:element name="PublicationDate" ma:index="123" nillable="true" ma:displayName="Publication Date" ma:internalName="PublicationDate">
      <xsd:simpleType>
        <xsd:restriction base="dms:DateTime"/>
      </xsd:simpleType>
    </xsd:element>
    <xsd:element name="Resolution" ma:index="124" nillable="true" ma:displayName="Resolution (ppi)" ma:internalName="Resolution">
      <xsd:simpleType>
        <xsd:restriction base="dms:Text"/>
      </xsd:simpleType>
    </xsd:element>
    <xsd:element name="ResponsibleGroup" ma:index="125" nillable="true" ma:displayName="Responsible Group" ma:internalName="ResponsibleGroup">
      <xsd:simpleType>
        <xsd:restriction base="dms:Text"/>
      </xsd:simpleType>
    </xsd:element>
    <xsd:element name="SEOMetaDescription" ma:index="126" nillable="true" ma:displayName="SEO Meta Description" ma:internalName="SEOMetaDescription">
      <xsd:simpleType>
        <xsd:restriction base="dms:Text"/>
      </xsd:simpleType>
    </xsd:element>
    <xsd:element name="SEOMetaKeywords" ma:index="127" nillable="true" ma:displayName="SEO Meta Keywords" ma:internalName="SEOMetaKeywords">
      <xsd:simpleType>
        <xsd:restriction base="dms:Text"/>
      </xsd:simpleType>
    </xsd:element>
    <xsd:element name="SEOMetaTitle" ma:index="128" nillable="true" ma:displayName="SEO Meta Title" ma:internalName="SEOMetaTitle">
      <xsd:simpleType>
        <xsd:restriction base="dms:Text"/>
      </xsd:simpleType>
    </xsd:element>
    <xsd:element name="SEOPrettyURL" ma:index="129" nillable="true" ma:displayName="SEO Pretty URL" ma:internalName="SEOPrettyURL">
      <xsd:simpleType>
        <xsd:restriction base="dms:Text"/>
      </xsd:simpleType>
    </xsd:element>
    <xsd:element name="SolutionTaxHTField0" ma:index="130" nillable="true" ma:taxonomy="true" ma:internalName="SolutionTaxHTField0" ma:taxonomyFieldName="Solution" ma:displayName="Solutions" ma:default="" ma:fieldId="{ee98faac-7351-4283-815d-8f0ce67cad01}" ma:taxonomyMulti="true" ma:sspId="e5351508-46ca-4454-b07c-bc767568d5f1" ma:termSetId="b6610717-588c-474d-93c2-a3d36086895a" ma:anchorId="00000000-0000-0000-0000-000000000000" ma:open="false" ma:isKeyword="false">
      <xsd:complexType>
        <xsd:sequence>
          <xsd:element ref="pc:Terms" minOccurs="0" maxOccurs="1"/>
        </xsd:sequence>
      </xsd:complexType>
    </xsd:element>
    <xsd:element name="SyndicationEndDate" ma:index="132" nillable="true" ma:displayName="Syndication End Date" ma:description="This field will be used to indicate the date on which syndicated content from this field will no longer be delivered to the site producer." ma:internalName="SyndicationEndDate">
      <xsd:simpleType>
        <xsd:restriction base="dms:DateTime"/>
      </xsd:simpleType>
    </xsd:element>
    <xsd:element name="SyndicationStartDate" ma:index="133" nillable="true" ma:displayName="Syndication Start Date" ma:description="This field will be used to indicate the date on which syndicated content from this feed will be delivered to the site producer. By default the date the feed was created will be entered into this field." ma:internalName="SyndicationStartDate">
      <xsd:simpleType>
        <xsd:restriction base="dms:DateTime"/>
      </xsd:simpleType>
    </xsd:element>
    <xsd:element name="SyndicationURL" ma:index="134" nillable="true" ma:displayName="Syndication URL" ma:description="This field will be used to store HTML code that can be used by content syndicators who would like to embed an URL to the item in their content. As further described in the rights/delivery management section of this document, the embed URL may include a built-in Silverlight-based player. The player user experience will be specified via the Enclosure Type field. When implemented, this field would also be used to specify the location on a content distribution network where the asset is to be streamed. Note that this is the URL MASS displays to properly move the user through the reporting redirection module." ma:indexed="true" ma:internalName="SyndicationURL">
      <xsd:simpleType>
        <xsd:restriction base="dms:Text">
          <xsd:maxLength value="255"/>
        </xsd:restriction>
      </xsd:simpleType>
    </xsd:element>
    <xsd:element name="UTCOffset" ma:index="135" nillable="true" ma:displayName="UTC Offset" ma:default="" ma:description="Time zone offset from UTC." ma:internalName="UTCOffset">
      <xsd:simpleType>
        <xsd:restriction base="dms:Text"/>
      </xsd:simpleType>
    </xsd:element>
    <xsd:element name="VerticalIndustryTaxHTField0" ma:index="136" nillable="true" ma:taxonomy="true" ma:internalName="VerticalIndustryTaxHTField0" ma:taxonomyFieldName="VerticalIndustry" ma:displayName="Vertical Industry" ma:fieldId="{72ac98a0-0cec-4143-b06f-8df46676315d}" ma:taxonomyMulti="true" ma:sspId="e5351508-46ca-4454-b07c-bc767568d5f1" ma:termSetId="c96753b9-a215-4eae-b7d3-a5549f1e2331" ma:anchorId="00000000-0000-0000-0000-000000000000" ma:open="false" ma:isKeyword="false">
      <xsd:complexType>
        <xsd:sequence>
          <xsd:element ref="pc:Terms" minOccurs="0" maxOccurs="1"/>
        </xsd:sequence>
      </xsd:complexType>
    </xsd:element>
    <xsd:element name="VideoBitRate" ma:index="138" nillable="true" ma:displayName="Video Bit Rate" ma:internalName="VideoBitRate">
      <xsd:simpleType>
        <xsd:restriction base="dms:Text"/>
      </xsd:simpleType>
    </xsd:element>
    <xsd:element name="VideoCodec" ma:index="139" nillable="true" ma:displayName="Video Codec" ma:internalName="VideoCodec">
      <xsd:simpleType>
        <xsd:restriction base="dms:Text"/>
      </xsd:simpleType>
    </xsd:element>
    <xsd:element name="VideoFrameRate" ma:index="140" nillable="true" ma:displayName="Video Frame Rate" ma:internalName="VideoFrameRate">
      <xsd:simpleType>
        <xsd:restriction base="dms:Text"/>
      </xsd:simpleType>
    </xsd:element>
    <xsd:element name="VideoFrames" ma:index="141" nillable="true" ma:displayName="Video Frames" ma:internalName="VideoFrames">
      <xsd:simpleType>
        <xsd:restriction base="dms:Text"/>
      </xsd:simpleType>
    </xsd:element>
    <xsd:element name="VideoPreviewSize" ma:index="142" nillable="true" ma:displayName="Video Preview Size" ma:internalName="VideoPreviewSiz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5351508-46ca-4454-b07c-bc767568d5f1" ContentTypeId="0x0101009148F5A04DDD49CBA7127AADA5FB792B00AADE34325A8B49CDA8BB4DB53328F2140042A8F7EFA3D8428BA83C1DD618D41277" PreviousValue="false"/>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infopath/2007/PartnerControls"/>
    <ds:schemaRef ds:uri="2f90a3b6-08c8-4148-8fff-0427b40d8fc9"/>
    <ds:schemaRef ds:uri="http://purl.org/dc/terms/"/>
    <ds:schemaRef ds:uri="http://schemas.openxmlformats.org/package/2006/metadata/core-properties"/>
    <ds:schemaRef ds:uri="http://schemas.microsoft.com/sharepoint/v3/fields"/>
    <ds:schemaRef ds:uri="http://schemas.microsoft.com/office/2006/documentManagement/types"/>
    <ds:schemaRef ds:uri="EB693DEA-2256-4DD9-8FF3-783287AC6516"/>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884F845-72B5-4902-9711-B1F49417C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693DEA-2256-4DD9-8FF3-783287AC6516"/>
    <ds:schemaRef ds:uri="http://schemas.microsoft.com/sharepoint/v3/fields"/>
    <ds:schemaRef ds:uri="2f90a3b6-08c8-4148-8fff-0427b40d8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B15E7E94-1020-4FAD-95B2-8732E22786D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7560</TotalTime>
  <Words>394</Words>
  <Application>Microsoft Office PowerPoint</Application>
  <PresentationFormat>On-screen Show (4:3)</PresentationFormat>
  <Paragraphs>150</Paragraphs>
  <Slides>22</Slides>
  <Notes>22</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Lucida Console</vt:lpstr>
      <vt:lpstr>Segoe UI</vt:lpstr>
      <vt:lpstr>Segoe UI Light</vt:lpstr>
      <vt:lpstr>Wingdings</vt:lpstr>
      <vt:lpstr>MPN_Template_Light_4x3</vt:lpstr>
      <vt:lpstr>1_MPN_Template_Light_4x3</vt:lpstr>
      <vt:lpstr>MPN Template Titles &amp; Transitions 4x3</vt:lpstr>
      <vt:lpstr>PowerPoint Presentation</vt:lpstr>
      <vt:lpstr>Agenda</vt:lpstr>
      <vt:lpstr>PowerPoint Presentation</vt:lpstr>
      <vt:lpstr>SignalR</vt:lpstr>
      <vt:lpstr>Vaihtoehdot</vt:lpstr>
      <vt:lpstr>HTTP RPC</vt:lpstr>
      <vt:lpstr>HTTP Events (messaging)</vt:lpstr>
      <vt:lpstr>Kättely</vt:lpstr>
      <vt:lpstr>Yhteysongelmien hallinta</vt:lpstr>
      <vt:lpstr>Tuetut asiakasohjelmat</vt:lpstr>
      <vt:lpstr>Ohjelmointimallit</vt:lpstr>
      <vt:lpstr>Suorituskyky?</vt:lpstr>
      <vt:lpstr>PowerPoint Presentation</vt:lpstr>
      <vt:lpstr>Scale out</vt:lpstr>
      <vt:lpstr>Käyttöskenaariot</vt:lpstr>
      <vt:lpstr>PowerPoint Presentation</vt:lpstr>
      <vt:lpstr>Ajallisen kytkennän vähentäminen</vt:lpstr>
      <vt:lpstr>Ajallisen kytkennän vähentäminen  == store &amp; forward</vt:lpstr>
      <vt:lpstr>PowerPoint Presentation</vt:lpstr>
      <vt:lpstr>JavaScript store &amp; forward</vt:lpstr>
      <vt:lpstr>PowerPoint Presentation</vt:lpstr>
      <vt:lpstr>PowerPoint Presentation</vt:lpstr>
    </vt:vector>
  </TitlesOfParts>
  <Manager>&lt;Content Manager Name Here&gt;</Manager>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SignalR</dc:title>
  <dc:subject>&lt;Event Name Here&gt;</dc:subject>
  <dc:creator>Tero.Teelahti@basware.com</dc:creator>
  <cp:keywords>web, realtime</cp:keywords>
  <dc:description>Template: 
Corporation
Formatting:
Event Date: 
Event Location: 
Audience Type: Internal</dc:description>
  <cp:lastModifiedBy>Teelahti, Tero</cp:lastModifiedBy>
  <cp:revision>360</cp:revision>
  <cp:lastPrinted>2013-03-04T21:00:09Z</cp:lastPrinted>
  <dcterms:created xsi:type="dcterms:W3CDTF">2011-10-29T00:31:27Z</dcterms:created>
  <dcterms:modified xsi:type="dcterms:W3CDTF">2013-03-07T09:00:18Z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0x0101009148F5A04DDD49CBA7127AADA5FB792B00AADE34325A8B49CDA8BB4DB53328F2140042A8F7EFA3D8428BA83C1DD618D41277008B7D58F6637A6449A868D36ABEDD5D7D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MetadataExtractionStatus">
    <vt:lpwstr>Metadata ExtractedSuccessfully</vt:lpwstr>
  </property>
  <property fmtid="{D5CDD505-2E9C-101B-9397-08002B2CF9AE}" pid="7" name="VerticalIndustry">
    <vt:lpwstr/>
  </property>
  <property fmtid="{D5CDD505-2E9C-101B-9397-08002B2CF9AE}" pid="8" name="Products">
    <vt:lpwstr/>
  </property>
  <property fmtid="{D5CDD505-2E9C-101B-9397-08002B2CF9AE}" pid="9" name="Solution">
    <vt:lpwstr/>
  </property>
  <property fmtid="{D5CDD505-2E9C-101B-9397-08002B2CF9AE}" pid="10" name="AssetType">
    <vt:lpwstr>184</vt:lpwstr>
  </property>
  <property fmtid="{D5CDD505-2E9C-101B-9397-08002B2CF9AE}" pid="11" name="OrganizationalCustomerSegment">
    <vt:lpwstr/>
  </property>
  <property fmtid="{D5CDD505-2E9C-101B-9397-08002B2CF9AE}" pid="12" name="ProductArea">
    <vt:lpwstr/>
  </property>
  <property fmtid="{D5CDD505-2E9C-101B-9397-08002B2CF9AE}" pid="13" name="USBMOLanguage">
    <vt:lpwstr>159;#English|a5ff94d2-1ec6-4a3d-91b6-499704bb2bfb</vt:lpwstr>
  </property>
  <property fmtid="{D5CDD505-2E9C-101B-9397-08002B2CF9AE}" pid="14" name="IndividualCustomerSegment">
    <vt:lpwstr/>
  </property>
  <property fmtid="{D5CDD505-2E9C-101B-9397-08002B2CF9AE}" pid="15" name="Country">
    <vt:lpwstr/>
  </property>
  <property fmtid="{D5CDD505-2E9C-101B-9397-08002B2CF9AE}" pid="16" name="Locale">
    <vt:lpwstr>160;#en-us|d9a69bff-8288-4080-b994-75d8eae21b51</vt:lpwstr>
  </property>
  <property fmtid="{D5CDD505-2E9C-101B-9397-08002B2CF9AE}" pid="17" name="ElementType">
    <vt:lpwstr>172</vt:lpwstr>
  </property>
</Properties>
</file>